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Default Extension="mp4" ContentType="video/mp4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1" r:id="rId2"/>
    <p:sldMasterId id="2147483682" r:id="rId3"/>
    <p:sldMasterId id="2147483693" r:id="rId4"/>
    <p:sldMasterId id="2147483704" r:id="rId5"/>
  </p:sldMasterIdLst>
  <p:notesMasterIdLst>
    <p:notesMasterId r:id="rId24"/>
  </p:notesMasterIdLst>
  <p:sldIdLst>
    <p:sldId id="916" r:id="rId6"/>
    <p:sldId id="917" r:id="rId7"/>
    <p:sldId id="918" r:id="rId8"/>
    <p:sldId id="919" r:id="rId9"/>
    <p:sldId id="920" r:id="rId10"/>
    <p:sldId id="921" r:id="rId11"/>
    <p:sldId id="922" r:id="rId12"/>
    <p:sldId id="923" r:id="rId13"/>
    <p:sldId id="924" r:id="rId14"/>
    <p:sldId id="925" r:id="rId15"/>
    <p:sldId id="926" r:id="rId16"/>
    <p:sldId id="927" r:id="rId17"/>
    <p:sldId id="928" r:id="rId18"/>
    <p:sldId id="929" r:id="rId19"/>
    <p:sldId id="930" r:id="rId20"/>
    <p:sldId id="931" r:id="rId21"/>
    <p:sldId id="932" r:id="rId22"/>
    <p:sldId id="93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46C0A"/>
    <a:srgbClr val="FF00FF"/>
    <a:srgbClr val="2BEDFF"/>
    <a:srgbClr val="290ADD"/>
    <a:srgbClr val="2FC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50000" autoAdjust="0"/>
  </p:normalViewPr>
  <p:slideViewPr>
    <p:cSldViewPr snapToGrid="0" snapToObjects="1">
      <p:cViewPr varScale="1">
        <p:scale>
          <a:sx n="114" d="100"/>
          <a:sy n="114" d="100"/>
        </p:scale>
        <p:origin x="157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ustomXml" Target="../customXml/item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17423-CC60-429F-B626-74CBC878ED8A}" type="slidenum">
              <a:rPr lang="en-US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89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8F3F38-B629-4BFE-969A-827C862960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3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=6NcIJXTlugc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89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8F3F38-B629-4BFE-969A-827C862960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5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88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BEB955-E7F5-4783-8CF7-69EDFC2E5D97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6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88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BEB955-E7F5-4783-8CF7-69EDFC2E5D97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7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D26EE-767E-4ECC-B93A-381E986AA4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8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6.wmf"/><Relationship Id="rId10" Type="http://schemas.openxmlformats.org/officeDocument/2006/relationships/image" Target="../media/image18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6.wmf"/><Relationship Id="rId10" Type="http://schemas.openxmlformats.org/officeDocument/2006/relationships/image" Target="../media/image18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8.emf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7663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err="1"/>
              <a:t>Tema</a:t>
            </a:r>
            <a:r>
              <a:rPr lang="en-US" dirty="0"/>
              <a:t> 2:</a:t>
            </a:r>
            <a:br>
              <a:rPr lang="en-US" dirty="0"/>
            </a:br>
            <a:r>
              <a:rPr lang="en-US" dirty="0" err="1"/>
              <a:t>Redimensionarea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cu </a:t>
            </a:r>
            <a:r>
              <a:rPr lang="en-US" dirty="0" err="1"/>
              <a:t>păstrarea</a:t>
            </a:r>
            <a:r>
              <a:rPr lang="en-US" dirty="0"/>
              <a:t> </a:t>
            </a:r>
            <a:r>
              <a:rPr lang="en-US" dirty="0" err="1"/>
              <a:t>conținutului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41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</a:rPr>
              <a:t>Exemplu</a:t>
            </a:r>
            <a:r>
              <a:rPr lang="en-US" sz="3800" kern="0" dirty="0">
                <a:solidFill>
                  <a:srgbClr val="000000"/>
                </a:solidFill>
              </a:rPr>
              <a:t> – </a:t>
            </a:r>
            <a:r>
              <a:rPr lang="en-US" sz="3800" kern="0" dirty="0" err="1">
                <a:solidFill>
                  <a:srgbClr val="000000"/>
                </a:solidFill>
              </a:rPr>
              <a:t>programare</a:t>
            </a:r>
            <a:r>
              <a:rPr lang="en-US" sz="3800" kern="0" dirty="0">
                <a:solidFill>
                  <a:srgbClr val="000000"/>
                </a:solidFill>
              </a:rPr>
              <a:t> </a:t>
            </a:r>
            <a:r>
              <a:rPr lang="en-US" sz="3800" kern="0" dirty="0" err="1">
                <a:solidFill>
                  <a:srgbClr val="000000"/>
                </a:solidFill>
              </a:rPr>
              <a:t>dinamică</a:t>
            </a:r>
            <a:endParaRPr lang="en-US" sz="3800" kern="0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1871700" y="2096852"/>
            <a:ext cx="2052228" cy="2304256"/>
            <a:chOff x="1223628" y="1052736"/>
            <a:chExt cx="2052228" cy="2304256"/>
          </a:xfrm>
        </p:grpSpPr>
        <p:sp>
          <p:nvSpPr>
            <p:cNvPr id="6" name="Rectangle 5"/>
            <p:cNvSpPr/>
            <p:nvPr/>
          </p:nvSpPr>
          <p:spPr bwMode="auto">
            <a:xfrm>
              <a:off x="1223628" y="1052736"/>
              <a:ext cx="2052228" cy="223224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367644" y="1196752"/>
            <a:ext cx="1728192" cy="2160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81" name="Equation" r:id="rId4" imgW="406080" imgH="507960" progId="Equation.3">
                    <p:embed/>
                  </p:oleObj>
                </mc:Choice>
                <mc:Fallback>
                  <p:oleObj name="Equation" r:id="rId4" imgW="40608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196752"/>
                          <a:ext cx="1728192" cy="2160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4632805"/>
            <a:ext cx="22659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39050" y="6167045"/>
            <a:ext cx="28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Magnitudinea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gradientului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48128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056" y="4632805"/>
            <a:ext cx="2196244" cy="147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458840" y="6039739"/>
            <a:ext cx="383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Matricea</a:t>
            </a:r>
            <a:r>
              <a:rPr lang="en-US" b="1" dirty="0">
                <a:solidFill>
                  <a:srgbClr val="000000"/>
                </a:solidFill>
              </a:rPr>
              <a:t> M de </a:t>
            </a:r>
            <a:r>
              <a:rPr lang="en-US" b="1" dirty="0" err="1">
                <a:solidFill>
                  <a:srgbClr val="000000"/>
                </a:solidFill>
              </a:rPr>
              <a:t>costuri</a:t>
            </a:r>
            <a:r>
              <a:rPr lang="en-US" b="1" dirty="0">
                <a:solidFill>
                  <a:srgbClr val="000000"/>
                </a:solidFill>
              </a:rPr>
              <a:t>  ale </a:t>
            </a:r>
            <a:r>
              <a:rPr lang="en-US" b="1" dirty="0" err="1">
                <a:solidFill>
                  <a:srgbClr val="000000"/>
                </a:solidFill>
              </a:rPr>
              <a:t>drumurilor</a:t>
            </a:r>
            <a:r>
              <a:rPr lang="en-US" b="1" dirty="0">
                <a:solidFill>
                  <a:srgbClr val="000000"/>
                </a:solidFill>
              </a:rPr>
              <a:t>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aici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pentru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drumuri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verticale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148064" y="2096852"/>
            <a:ext cx="2052228" cy="22322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292079" y="2168860"/>
          <a:ext cx="1925015" cy="212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Equation" r:id="rId8" imgW="609480" imgH="672840" progId="Equation.3">
                  <p:embed/>
                </p:oleObj>
              </mc:Choice>
              <mc:Fallback>
                <p:oleObj name="Equation" r:id="rId8" imgW="60948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79" y="2168860"/>
                        <a:ext cx="1925015" cy="21242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2"/>
          <p:cNvGrpSpPr/>
          <p:nvPr/>
        </p:nvGrpSpPr>
        <p:grpSpPr>
          <a:xfrm>
            <a:off x="5328084" y="2204864"/>
            <a:ext cx="1728192" cy="612068"/>
            <a:chOff x="5328084" y="2204864"/>
            <a:chExt cx="1728192" cy="61206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328084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940152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588224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5328084" y="292494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40152" y="292494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588224" y="292494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328084" y="364502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976156" y="364502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588224" y="3645024"/>
            <a:ext cx="504056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474273"/>
            <a:ext cx="8422196" cy="2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4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</a:rPr>
              <a:t>Exemplu</a:t>
            </a:r>
            <a:r>
              <a:rPr lang="en-US" sz="3800" kern="0" dirty="0">
                <a:solidFill>
                  <a:srgbClr val="000000"/>
                </a:solidFill>
              </a:rPr>
              <a:t> – </a:t>
            </a:r>
            <a:r>
              <a:rPr lang="en-US" sz="3800" kern="0" dirty="0" err="1">
                <a:solidFill>
                  <a:srgbClr val="000000"/>
                </a:solidFill>
              </a:rPr>
              <a:t>programare</a:t>
            </a:r>
            <a:r>
              <a:rPr lang="en-US" sz="3800" kern="0" dirty="0">
                <a:solidFill>
                  <a:srgbClr val="000000"/>
                </a:solidFill>
              </a:rPr>
              <a:t> </a:t>
            </a:r>
            <a:r>
              <a:rPr lang="en-US" sz="3800" kern="0" dirty="0" err="1">
                <a:solidFill>
                  <a:srgbClr val="000000"/>
                </a:solidFill>
              </a:rPr>
              <a:t>dinamică</a:t>
            </a:r>
            <a:endParaRPr lang="en-US" sz="3800" kern="0" dirty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1871700" y="2096852"/>
            <a:ext cx="2052228" cy="2304256"/>
            <a:chOff x="1223628" y="1052736"/>
            <a:chExt cx="2052228" cy="2304256"/>
          </a:xfrm>
        </p:grpSpPr>
        <p:sp>
          <p:nvSpPr>
            <p:cNvPr id="6" name="Rectangle 5"/>
            <p:cNvSpPr/>
            <p:nvPr/>
          </p:nvSpPr>
          <p:spPr bwMode="auto">
            <a:xfrm>
              <a:off x="1223628" y="1052736"/>
              <a:ext cx="2052228" cy="223224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367644" y="1196752"/>
            <a:ext cx="1728192" cy="2160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5" name="Equation" r:id="rId4" imgW="406080" imgH="507960" progId="Equation.3">
                    <p:embed/>
                  </p:oleObj>
                </mc:Choice>
                <mc:Fallback>
                  <p:oleObj name="Equation" r:id="rId4" imgW="40608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196752"/>
                          <a:ext cx="1728192" cy="2160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11"/>
          <p:cNvSpPr/>
          <p:nvPr/>
        </p:nvSpPr>
        <p:spPr bwMode="auto">
          <a:xfrm>
            <a:off x="5148064" y="2096852"/>
            <a:ext cx="2052228" cy="22322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292079" y="2168860"/>
          <a:ext cx="1925015" cy="212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6" name="Equation" r:id="rId6" imgW="609480" imgH="672840" progId="Equation.3">
                  <p:embed/>
                </p:oleObj>
              </mc:Choice>
              <mc:Fallback>
                <p:oleObj name="Equation" r:id="rId6" imgW="60948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79" y="2168860"/>
                        <a:ext cx="1925015" cy="21242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5868144" y="3658534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220072" y="2965474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220072" y="2240868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605292" y="3658534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57220" y="3028498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957220" y="2380426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3688" y="4632805"/>
            <a:ext cx="22659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76056" y="4632805"/>
            <a:ext cx="2196244" cy="147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474273"/>
            <a:ext cx="8422196" cy="24731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39050" y="6167045"/>
            <a:ext cx="28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Magnitudinea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gradientului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58840" y="6039739"/>
            <a:ext cx="383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Matricea</a:t>
            </a:r>
            <a:r>
              <a:rPr lang="en-US" b="1" dirty="0">
                <a:solidFill>
                  <a:srgbClr val="000000"/>
                </a:solidFill>
              </a:rPr>
              <a:t> M de </a:t>
            </a:r>
            <a:r>
              <a:rPr lang="en-US" b="1" dirty="0" err="1">
                <a:solidFill>
                  <a:srgbClr val="000000"/>
                </a:solidFill>
              </a:rPr>
              <a:t>costuri</a:t>
            </a:r>
            <a:r>
              <a:rPr lang="en-US" b="1" dirty="0">
                <a:solidFill>
                  <a:srgbClr val="000000"/>
                </a:solidFill>
              </a:rPr>
              <a:t>  ale </a:t>
            </a:r>
            <a:r>
              <a:rPr lang="en-US" b="1" dirty="0" err="1">
                <a:solidFill>
                  <a:srgbClr val="000000"/>
                </a:solidFill>
              </a:rPr>
              <a:t>drumurilor</a:t>
            </a:r>
            <a:r>
              <a:rPr lang="en-US" b="1" dirty="0">
                <a:solidFill>
                  <a:srgbClr val="000000"/>
                </a:solidFill>
              </a:rPr>
              <a:t>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aici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pentru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drumuri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verticale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669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err="1">
                <a:latin typeface="Arial" pitchFamily="34" charset="0"/>
                <a:cs typeface="Arial" pitchFamily="34" charset="0"/>
              </a:rPr>
              <a:t>Exemplu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chaoyeh\Desktop\pset0\lake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027" name="Picture 3" descr="C:\Users\chaoyeh\Desktop\pset0\energy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l="12628" t="4811" r="7993" b="10999"/>
          <a:stretch>
            <a:fillRect/>
          </a:stretch>
        </p:blipFill>
        <p:spPr bwMode="auto">
          <a:xfrm>
            <a:off x="4648200" y="2209800"/>
            <a:ext cx="4114800" cy="3129723"/>
          </a:xfrm>
          <a:prstGeom prst="rect">
            <a:avLst/>
          </a:prstGeom>
          <a:noFill/>
        </p:spPr>
      </p:pic>
      <p:sp>
        <p:nvSpPr>
          <p:cNvPr id="8" name="文字方塊 7"/>
          <p:cNvSpPr txBox="1"/>
          <p:nvPr/>
        </p:nvSpPr>
        <p:spPr>
          <a:xfrm>
            <a:off x="1600200" y="1916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Imagine </a:t>
            </a:r>
            <a:r>
              <a:rPr lang="en-US" dirty="0" err="1">
                <a:solidFill>
                  <a:prstClr val="black"/>
                </a:solidFill>
              </a:rPr>
              <a:t>inițială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863044" y="1905000"/>
            <a:ext cx="369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Matricea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M</a:t>
            </a:r>
            <a:r>
              <a:rPr lang="en-US" dirty="0">
                <a:solidFill>
                  <a:prstClr val="black"/>
                </a:solidFill>
              </a:rPr>
              <a:t> de </a:t>
            </a:r>
            <a:r>
              <a:rPr lang="en-US" dirty="0" err="1">
                <a:solidFill>
                  <a:prstClr val="black"/>
                </a:solidFill>
              </a:rPr>
              <a:t>costuri</a:t>
            </a:r>
            <a:r>
              <a:rPr lang="en-US" dirty="0">
                <a:solidFill>
                  <a:prstClr val="black"/>
                </a:solidFill>
              </a:rPr>
              <a:t> ale </a:t>
            </a:r>
            <a:r>
              <a:rPr lang="en-US" dirty="0" err="1">
                <a:solidFill>
                  <a:prstClr val="black"/>
                </a:solidFill>
              </a:rPr>
              <a:t>drumurilor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2548" y="5445224"/>
            <a:ext cx="37079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00" dirty="0" err="1">
                <a:solidFill>
                  <a:srgbClr val="0000FF"/>
                </a:solidFill>
                <a:latin typeface="Arial" charset="0"/>
              </a:rPr>
              <a:t>Albastru</a:t>
            </a:r>
            <a:r>
              <a:rPr lang="en-US" sz="2600" dirty="0">
                <a:solidFill>
                  <a:srgbClr val="0000FF"/>
                </a:solidFill>
                <a:latin typeface="Arial" charset="0"/>
              </a:rPr>
              <a:t> = cost </a:t>
            </a:r>
            <a:r>
              <a:rPr lang="en-US" sz="2600" dirty="0" err="1">
                <a:solidFill>
                  <a:srgbClr val="0000FF"/>
                </a:solidFill>
                <a:latin typeface="Arial" charset="0"/>
              </a:rPr>
              <a:t>mic</a:t>
            </a:r>
            <a:endParaRPr lang="en-US" sz="2600" dirty="0">
              <a:solidFill>
                <a:srgbClr val="0000FF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00" dirty="0" err="1">
                <a:solidFill>
                  <a:srgbClr val="FF0000"/>
                </a:solidFill>
                <a:latin typeface="Arial" charset="0"/>
              </a:rPr>
              <a:t>Roşu</a:t>
            </a:r>
            <a:r>
              <a:rPr lang="en-US" sz="2600" dirty="0">
                <a:solidFill>
                  <a:srgbClr val="FF0000"/>
                </a:solidFill>
                <a:latin typeface="Arial" charset="0"/>
              </a:rPr>
              <a:t> = cost mare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6693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chaoyeh\Desktop\pset0\origin_image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096000" cy="4572000"/>
          </a:xfrm>
          <a:prstGeom prst="rect">
            <a:avLst/>
          </a:prstGeom>
          <a:noFill/>
        </p:spPr>
      </p:pic>
      <p:pic>
        <p:nvPicPr>
          <p:cNvPr id="7" name="Picture 16" descr="C:\Users\chaoyeh\Desktop\pset0\labeled_image_01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600200"/>
            <a:ext cx="6096000" cy="4572000"/>
          </a:xfrm>
          <a:prstGeom prst="rect">
            <a:avLst/>
          </a:prstGeom>
          <a:noFill/>
        </p:spPr>
      </p:pic>
      <p:pic>
        <p:nvPicPr>
          <p:cNvPr id="8" name="Picture 30" descr="C:\Users\chaoyeh\Desktop\pset0\new_image_01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600200"/>
            <a:ext cx="6000750" cy="4572000"/>
          </a:xfrm>
          <a:prstGeom prst="rect">
            <a:avLst/>
          </a:prstGeom>
          <a:noFill/>
        </p:spPr>
      </p:pic>
      <p:pic>
        <p:nvPicPr>
          <p:cNvPr id="9" name="Picture 17" descr="C:\Users\chaoyeh\Desktop\pset0\labeled_image_02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1600200"/>
            <a:ext cx="6000750" cy="4572000"/>
          </a:xfrm>
          <a:prstGeom prst="rect">
            <a:avLst/>
          </a:prstGeom>
          <a:noFill/>
        </p:spPr>
      </p:pic>
      <p:pic>
        <p:nvPicPr>
          <p:cNvPr id="10" name="Picture 31" descr="C:\Users\chaoyeh\Desktop\pset0\new_image_02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1600200"/>
            <a:ext cx="5905500" cy="4572000"/>
          </a:xfrm>
          <a:prstGeom prst="rect">
            <a:avLst/>
          </a:prstGeom>
          <a:noFill/>
        </p:spPr>
      </p:pic>
      <p:pic>
        <p:nvPicPr>
          <p:cNvPr id="11" name="Picture 18" descr="C:\Users\chaoyeh\Desktop\pset0\labeled_image_03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1600200"/>
            <a:ext cx="5905500" cy="4572000"/>
          </a:xfrm>
          <a:prstGeom prst="rect">
            <a:avLst/>
          </a:prstGeom>
          <a:noFill/>
        </p:spPr>
      </p:pic>
      <p:pic>
        <p:nvPicPr>
          <p:cNvPr id="12" name="Picture 32" descr="C:\Users\chaoyeh\Desktop\pset0\new_image_03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0" y="1600200"/>
            <a:ext cx="5810250" cy="4572000"/>
          </a:xfrm>
          <a:prstGeom prst="rect">
            <a:avLst/>
          </a:prstGeom>
          <a:noFill/>
        </p:spPr>
      </p:pic>
      <p:pic>
        <p:nvPicPr>
          <p:cNvPr id="13" name="Picture 19" descr="C:\Users\chaoyeh\Desktop\pset0\labeled_image_04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1600200"/>
            <a:ext cx="5810250" cy="4572000"/>
          </a:xfrm>
          <a:prstGeom prst="rect">
            <a:avLst/>
          </a:prstGeom>
          <a:noFill/>
        </p:spPr>
      </p:pic>
      <p:pic>
        <p:nvPicPr>
          <p:cNvPr id="14" name="Picture 33" descr="C:\Users\chaoyeh\Desktop\pset0\new_image_04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1600200"/>
            <a:ext cx="5715000" cy="4572000"/>
          </a:xfrm>
          <a:prstGeom prst="rect">
            <a:avLst/>
          </a:prstGeom>
          <a:noFill/>
        </p:spPr>
      </p:pic>
      <p:pic>
        <p:nvPicPr>
          <p:cNvPr id="15" name="Picture 20" descr="C:\Users\chaoyeh\Desktop\pset0\labeled_image_05.bm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0" y="1600200"/>
            <a:ext cx="5715000" cy="4572000"/>
          </a:xfrm>
          <a:prstGeom prst="rect">
            <a:avLst/>
          </a:prstGeom>
          <a:noFill/>
        </p:spPr>
      </p:pic>
      <p:pic>
        <p:nvPicPr>
          <p:cNvPr id="16" name="Picture 34" descr="C:\Users\chaoyeh\Desktop\pset0\new_image_05.bm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0" y="1600200"/>
            <a:ext cx="5619750" cy="4572000"/>
          </a:xfrm>
          <a:prstGeom prst="rect">
            <a:avLst/>
          </a:prstGeom>
          <a:noFill/>
        </p:spPr>
      </p:pic>
      <p:pic>
        <p:nvPicPr>
          <p:cNvPr id="17" name="Picture 21" descr="C:\Users\chaoyeh\Desktop\pset0\labeled_image_06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23999" y="1600200"/>
            <a:ext cx="5619750" cy="4572000"/>
          </a:xfrm>
          <a:prstGeom prst="rect">
            <a:avLst/>
          </a:prstGeom>
          <a:noFill/>
        </p:spPr>
      </p:pic>
      <p:pic>
        <p:nvPicPr>
          <p:cNvPr id="18" name="Picture 35" descr="C:\Users\chaoyeh\Desktop\pset0\new_image_06.bm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24000" y="1600200"/>
            <a:ext cx="5524500" cy="4572000"/>
          </a:xfrm>
          <a:prstGeom prst="rect">
            <a:avLst/>
          </a:prstGeom>
          <a:noFill/>
        </p:spPr>
      </p:pic>
      <p:pic>
        <p:nvPicPr>
          <p:cNvPr id="19" name="Picture 23" descr="C:\Users\chaoyeh\Desktop\pset0\labeled_image_08.bmp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524000" y="1600200"/>
            <a:ext cx="5429250" cy="4572000"/>
          </a:xfrm>
          <a:prstGeom prst="rect">
            <a:avLst/>
          </a:prstGeom>
          <a:noFill/>
        </p:spPr>
      </p:pic>
      <p:pic>
        <p:nvPicPr>
          <p:cNvPr id="20" name="Picture 37" descr="C:\Users\chaoyeh\Desktop\pset0\new_image_08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24000" y="1600200"/>
            <a:ext cx="5334000" cy="4572000"/>
          </a:xfrm>
          <a:prstGeom prst="rect">
            <a:avLst/>
          </a:prstGeom>
          <a:noFill/>
        </p:spPr>
      </p:pic>
      <p:pic>
        <p:nvPicPr>
          <p:cNvPr id="21" name="Picture 24" descr="C:\Users\chaoyeh\Desktop\pset0\labeled_image_09.bmp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524000" y="1600200"/>
            <a:ext cx="5334000" cy="4572000"/>
          </a:xfrm>
          <a:prstGeom prst="rect">
            <a:avLst/>
          </a:prstGeom>
          <a:noFill/>
        </p:spPr>
      </p:pic>
      <p:pic>
        <p:nvPicPr>
          <p:cNvPr id="22" name="Picture 38" descr="C:\Users\chaoyeh\Desktop\pset0\new_image_09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524000" y="1600200"/>
            <a:ext cx="5238750" cy="4572000"/>
          </a:xfrm>
          <a:prstGeom prst="rect">
            <a:avLst/>
          </a:prstGeom>
          <a:noFill/>
        </p:spPr>
      </p:pic>
      <p:pic>
        <p:nvPicPr>
          <p:cNvPr id="23" name="Picture 25" descr="C:\Users\chaoyeh\Desktop\pset0\labeled_image_10.bmp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524000" y="1600200"/>
            <a:ext cx="5238750" cy="4572000"/>
          </a:xfrm>
          <a:prstGeom prst="rect">
            <a:avLst/>
          </a:prstGeom>
          <a:noFill/>
        </p:spPr>
      </p:pic>
      <p:pic>
        <p:nvPicPr>
          <p:cNvPr id="24" name="Picture 39" descr="C:\Users\chaoyeh\Desktop\pset0\new_image_10.bmp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524000" y="1600200"/>
            <a:ext cx="5143500" cy="4572000"/>
          </a:xfrm>
          <a:prstGeom prst="rect">
            <a:avLst/>
          </a:prstGeom>
          <a:noFill/>
        </p:spPr>
      </p:pic>
      <p:pic>
        <p:nvPicPr>
          <p:cNvPr id="25" name="Picture 26" descr="C:\Users\chaoyeh\Desktop\pset0\labeled_image_11.bmp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524000" y="1600200"/>
            <a:ext cx="5143500" cy="4572000"/>
          </a:xfrm>
          <a:prstGeom prst="rect">
            <a:avLst/>
          </a:prstGeom>
          <a:noFill/>
        </p:spPr>
      </p:pic>
      <p:pic>
        <p:nvPicPr>
          <p:cNvPr id="26" name="Picture 40" descr="C:\Users\chaoyeh\Desktop\pset0\new_image_11.bmp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524000" y="1600200"/>
            <a:ext cx="5048250" cy="4572000"/>
          </a:xfrm>
          <a:prstGeom prst="rect">
            <a:avLst/>
          </a:prstGeom>
          <a:noFill/>
        </p:spPr>
      </p:pic>
      <p:pic>
        <p:nvPicPr>
          <p:cNvPr id="27" name="Picture 27" descr="C:\Users\chaoyeh\Desktop\pset0\labeled_image_12.bmp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524000" y="1600200"/>
            <a:ext cx="5048250" cy="4572000"/>
          </a:xfrm>
          <a:prstGeom prst="rect">
            <a:avLst/>
          </a:prstGeom>
          <a:noFill/>
        </p:spPr>
      </p:pic>
      <p:pic>
        <p:nvPicPr>
          <p:cNvPr id="28" name="Picture 41" descr="C:\Users\chaoyeh\Desktop\pset0\new_image_12.bmp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524000" y="1600200"/>
            <a:ext cx="4953000" cy="4572000"/>
          </a:xfrm>
          <a:prstGeom prst="rect">
            <a:avLst/>
          </a:prstGeom>
          <a:noFill/>
        </p:spPr>
      </p:pic>
      <p:pic>
        <p:nvPicPr>
          <p:cNvPr id="29" name="Picture 28" descr="C:\Users\chaoyeh\Desktop\pset0\labeled_image_13.bmp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524000" y="1600200"/>
            <a:ext cx="4953000" cy="4572000"/>
          </a:xfrm>
          <a:prstGeom prst="rect">
            <a:avLst/>
          </a:prstGeom>
          <a:noFill/>
        </p:spPr>
      </p:pic>
      <p:pic>
        <p:nvPicPr>
          <p:cNvPr id="30" name="Picture 42" descr="C:\Users\chaoyeh\Desktop\pset0\new_image_13.bmp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523999" y="1600200"/>
            <a:ext cx="4857750" cy="4572000"/>
          </a:xfrm>
          <a:prstGeom prst="rect">
            <a:avLst/>
          </a:prstGeom>
          <a:noFill/>
        </p:spPr>
      </p:pic>
      <p:pic>
        <p:nvPicPr>
          <p:cNvPr id="31" name="Picture 29" descr="C:\Users\chaoyeh\Desktop\pset0\labeled_image_14.bmp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524000" y="1600200"/>
            <a:ext cx="4857750" cy="4572000"/>
          </a:xfrm>
          <a:prstGeom prst="rect">
            <a:avLst/>
          </a:prstGeom>
          <a:noFill/>
        </p:spPr>
      </p:pic>
      <p:pic>
        <p:nvPicPr>
          <p:cNvPr id="32" name="Picture 44" descr="C:\Users\chaoyeh\Desktop\pset0\new_image_14.bmp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524000" y="1600200"/>
            <a:ext cx="4762500" cy="4572000"/>
          </a:xfrm>
          <a:prstGeom prst="rect">
            <a:avLst/>
          </a:prstGeom>
          <a:noFill/>
        </p:spPr>
      </p:pic>
      <p:sp>
        <p:nvSpPr>
          <p:cNvPr id="33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Exemplu</a:t>
            </a:r>
            <a:endParaRPr lang="en-US" sz="3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136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4158" t="65015" r="53398"/>
          <a:stretch/>
        </p:blipFill>
        <p:spPr bwMode="auto">
          <a:xfrm>
            <a:off x="1086085" y="4016250"/>
            <a:ext cx="2422805" cy="218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2117" t="7082" r="16506" b="50765"/>
          <a:stretch/>
        </p:blipFill>
        <p:spPr bwMode="auto">
          <a:xfrm>
            <a:off x="1971662" y="1052826"/>
            <a:ext cx="5330171" cy="263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Rezultate</a:t>
            </a:r>
            <a:endParaRPr lang="en-US" sz="3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6189" t="64927"/>
          <a:stretch/>
        </p:blipFill>
        <p:spPr bwMode="auto">
          <a:xfrm>
            <a:off x="5480552" y="4054669"/>
            <a:ext cx="2524833" cy="219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18742" y="5953924"/>
            <a:ext cx="28071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Redimensionare</a:t>
            </a:r>
            <a:r>
              <a:rPr lang="en-US" b="1" dirty="0">
                <a:solidFill>
                  <a:srgbClr val="000000"/>
                </a:solidFill>
              </a:rPr>
              <a:t> cu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păstrarea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conținutului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5561009" y="5985111"/>
            <a:ext cx="2444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Redimensionare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uzuală</a:t>
            </a:r>
            <a:r>
              <a:rPr lang="en-US" b="1" dirty="0">
                <a:solidFill>
                  <a:srgbClr val="000000"/>
                </a:solidFill>
              </a:rPr>
              <a:t> (</a:t>
            </a:r>
            <a:r>
              <a:rPr lang="en-US" b="1" dirty="0" err="1">
                <a:solidFill>
                  <a:srgbClr val="000000"/>
                </a:solidFill>
              </a:rPr>
              <a:t>imresize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724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9641" y="1172562"/>
            <a:ext cx="4247963" cy="295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67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3622" y="4406821"/>
            <a:ext cx="4247964" cy="1626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67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016" y="4406821"/>
            <a:ext cx="4247964" cy="1626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Rezultate</a:t>
            </a:r>
            <a:endParaRPr lang="en-US" sz="3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8742" y="5953924"/>
            <a:ext cx="28071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Redimensionare</a:t>
            </a:r>
            <a:r>
              <a:rPr lang="en-US" b="1" dirty="0">
                <a:solidFill>
                  <a:srgbClr val="000000"/>
                </a:solidFill>
              </a:rPr>
              <a:t> cu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păstrarea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conținutului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5561009" y="5985111"/>
            <a:ext cx="2444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Redimensionare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uzuală</a:t>
            </a:r>
            <a:r>
              <a:rPr lang="en-US" b="1" dirty="0">
                <a:solidFill>
                  <a:srgbClr val="000000"/>
                </a:solidFill>
              </a:rPr>
              <a:t> (</a:t>
            </a:r>
            <a:r>
              <a:rPr lang="en-US" b="1" dirty="0" err="1">
                <a:solidFill>
                  <a:srgbClr val="000000"/>
                </a:solidFill>
              </a:rPr>
              <a:t>imresize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343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626" y="908721"/>
            <a:ext cx="3430352" cy="257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6090" y="1304764"/>
            <a:ext cx="2058211" cy="188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9626" y="3609020"/>
            <a:ext cx="3430352" cy="257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6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76090" y="4005064"/>
            <a:ext cx="2744282" cy="188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Rezultate</a:t>
            </a:r>
            <a:r>
              <a:rPr lang="en-US" sz="3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- failures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49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43624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97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6076" y="1700808"/>
            <a:ext cx="3333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Rezultate</a:t>
            </a:r>
            <a:r>
              <a:rPr lang="en-US" sz="3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- failures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3104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19 at 11.04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" y="2052034"/>
            <a:ext cx="4601280" cy="3804905"/>
          </a:xfrm>
          <a:prstGeom prst="rect">
            <a:avLst/>
          </a:prstGeom>
        </p:spPr>
      </p:pic>
      <p:pic>
        <p:nvPicPr>
          <p:cNvPr id="7" name="Picture 6" descr="Screen shot 2014-11-19 at 11.04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18" y="2022152"/>
            <a:ext cx="3949700" cy="402209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Eliminarea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regiuni</a:t>
            </a:r>
            <a:r>
              <a:rPr lang="en-US" dirty="0"/>
              <a:t> din imagine</a:t>
            </a:r>
          </a:p>
        </p:txBody>
      </p:sp>
    </p:spTree>
    <p:extLst>
      <p:ext uri="{BB962C8B-B14F-4D97-AF65-F5344CB8AC3E}">
        <p14:creationId xmlns:p14="http://schemas.microsoft.com/office/powerpoint/2010/main" val="9390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>
            <a:noAutofit/>
          </a:bodyPr>
          <a:lstStyle/>
          <a:p>
            <a:r>
              <a:rPr lang="en-US" sz="3800" dirty="0" err="1"/>
              <a:t>Redimensionarea</a:t>
            </a:r>
            <a:r>
              <a:rPr lang="en-US" sz="3800" dirty="0"/>
              <a:t> </a:t>
            </a:r>
            <a:r>
              <a:rPr lang="en-US" sz="3800" dirty="0" err="1"/>
              <a:t>imaginilor</a:t>
            </a:r>
            <a:br>
              <a:rPr lang="en-US" sz="3800" dirty="0"/>
            </a:br>
            <a:r>
              <a:rPr lang="en-US" sz="3800" dirty="0"/>
              <a:t> cu </a:t>
            </a:r>
            <a:r>
              <a:rPr lang="en-US" sz="3800" dirty="0" err="1"/>
              <a:t>păstrarea</a:t>
            </a:r>
            <a:r>
              <a:rPr lang="en-US" sz="3800" dirty="0"/>
              <a:t> </a:t>
            </a:r>
            <a:r>
              <a:rPr lang="en-US" sz="3800" dirty="0" err="1"/>
              <a:t>conținutului</a:t>
            </a:r>
            <a:endParaRPr lang="en-US" sz="3800" dirty="0"/>
          </a:p>
        </p:txBody>
      </p:sp>
      <p:pic>
        <p:nvPicPr>
          <p:cNvPr id="462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748" y="1880828"/>
            <a:ext cx="45815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351711"/>
            <a:ext cx="676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0000"/>
                </a:solidFill>
              </a:rPr>
              <a:t>[</a:t>
            </a:r>
            <a:r>
              <a:rPr lang="en-US" sz="2200" dirty="0" err="1">
                <a:solidFill>
                  <a:srgbClr val="000000"/>
                </a:solidFill>
              </a:rPr>
              <a:t>Shai</a:t>
            </a:r>
            <a:r>
              <a:rPr lang="en-US" sz="2200" dirty="0">
                <a:solidFill>
                  <a:srgbClr val="000000"/>
                </a:solidFill>
              </a:rPr>
              <a:t> &amp; </a:t>
            </a:r>
            <a:r>
              <a:rPr lang="en-US" sz="2200" dirty="0" err="1">
                <a:solidFill>
                  <a:srgbClr val="000000"/>
                </a:solidFill>
              </a:rPr>
              <a:t>Avidan</a:t>
            </a:r>
            <a:r>
              <a:rPr lang="en-US" sz="2200" dirty="0">
                <a:solidFill>
                  <a:srgbClr val="000000"/>
                </a:solidFill>
              </a:rPr>
              <a:t>, SIGGRAPH 2007]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2317859" y="1482053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Imagine </a:t>
            </a:r>
            <a:r>
              <a:rPr lang="en-US" dirty="0" err="1"/>
              <a:t>inițiala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9416" y="5650349"/>
            <a:ext cx="358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Idee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err="1">
                <a:solidFill>
                  <a:srgbClr val="FF0000"/>
                </a:solidFill>
              </a:rPr>
              <a:t>adaug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elimin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înșiruiri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pixeli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conectează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extremitățile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imaginii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31970" y="4983834"/>
            <a:ext cx="45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Redimensionare</a:t>
            </a:r>
            <a:r>
              <a:rPr lang="en-US" dirty="0"/>
              <a:t> imagine: </a:t>
            </a:r>
            <a:r>
              <a:rPr lang="en-US" dirty="0" err="1"/>
              <a:t>vreau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măresc</a:t>
            </a:r>
            <a:r>
              <a:rPr lang="en-US" dirty="0"/>
              <a:t>/</a:t>
            </a:r>
            <a:r>
              <a:rPr lang="en-US" dirty="0" err="1"/>
              <a:t>micșorez</a:t>
            </a:r>
            <a:r>
              <a:rPr lang="en-US" dirty="0"/>
              <a:t> </a:t>
            </a:r>
            <a:r>
              <a:rPr lang="en-US" dirty="0" err="1"/>
              <a:t>lătimea</a:t>
            </a:r>
            <a:r>
              <a:rPr lang="en-US" dirty="0"/>
              <a:t>/</a:t>
            </a:r>
            <a:r>
              <a:rPr lang="en-US" dirty="0" err="1"/>
              <a:t>înălțimea</a:t>
            </a:r>
            <a:r>
              <a:rPr lang="en-US" dirty="0"/>
              <a:t> </a:t>
            </a:r>
            <a:r>
              <a:rPr lang="en-US" dirty="0" err="1"/>
              <a:t>imaginii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0900" y="5802110"/>
            <a:ext cx="174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Cum le </a:t>
            </a:r>
            <a:r>
              <a:rPr lang="en-US" dirty="0" err="1">
                <a:solidFill>
                  <a:srgbClr val="FF0000"/>
                </a:solidFill>
              </a:rPr>
              <a:t>aleg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350001" y="5983111"/>
            <a:ext cx="101600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1463" y="1482552"/>
            <a:ext cx="60293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4488" y="4081872"/>
            <a:ext cx="58864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TextBox 6"/>
          <p:cNvSpPr txBox="1">
            <a:spLocks noChangeArrowheads="1"/>
          </p:cNvSpPr>
          <p:nvPr/>
        </p:nvSpPr>
        <p:spPr bwMode="auto">
          <a:xfrm>
            <a:off x="2414361" y="3125614"/>
            <a:ext cx="52246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Redimensionare</a:t>
            </a:r>
            <a:r>
              <a:rPr lang="en-US" b="1" dirty="0">
                <a:solidFill>
                  <a:srgbClr val="000000"/>
                </a:solidFill>
              </a:rPr>
              <a:t> cu </a:t>
            </a:r>
            <a:r>
              <a:rPr lang="en-US" b="1" dirty="0" err="1">
                <a:solidFill>
                  <a:srgbClr val="000000"/>
                </a:solidFill>
              </a:rPr>
              <a:t>păstrarea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conținutului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2342" name="TextBox 7"/>
          <p:cNvSpPr txBox="1">
            <a:spLocks noChangeArrowheads="1"/>
          </p:cNvSpPr>
          <p:nvPr/>
        </p:nvSpPr>
        <p:spPr bwMode="auto">
          <a:xfrm>
            <a:off x="3199585" y="5584037"/>
            <a:ext cx="313630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Redimensionare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uzuală</a:t>
            </a:r>
            <a:r>
              <a:rPr lang="en-US" b="1" dirty="0">
                <a:solidFill>
                  <a:srgbClr val="000000"/>
                </a:solidFill>
              </a:rPr>
              <a:t> (</a:t>
            </a:r>
            <a:r>
              <a:rPr lang="en-US" b="1" dirty="0" err="1">
                <a:solidFill>
                  <a:srgbClr val="000000"/>
                </a:solidFill>
              </a:rPr>
              <a:t>funcția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cv.resize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în</a:t>
            </a:r>
            <a:r>
              <a:rPr lang="en-US" b="1" dirty="0">
                <a:solidFill>
                  <a:srgbClr val="000000"/>
                </a:solidFill>
              </a:rPr>
              <a:t> OPEN CV)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351711"/>
            <a:ext cx="676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0000"/>
                </a:solidFill>
              </a:rPr>
              <a:t>[</a:t>
            </a:r>
            <a:r>
              <a:rPr lang="en-US" sz="2200" dirty="0" err="1">
                <a:solidFill>
                  <a:srgbClr val="000000"/>
                </a:solidFill>
              </a:rPr>
              <a:t>Shai</a:t>
            </a:r>
            <a:r>
              <a:rPr lang="en-US" sz="2200" dirty="0">
                <a:solidFill>
                  <a:srgbClr val="000000"/>
                </a:solidFill>
              </a:rPr>
              <a:t> &amp; </a:t>
            </a:r>
            <a:r>
              <a:rPr lang="en-US" sz="2200" dirty="0" err="1">
                <a:solidFill>
                  <a:srgbClr val="000000"/>
                </a:solidFill>
              </a:rPr>
              <a:t>Avidan</a:t>
            </a:r>
            <a:r>
              <a:rPr lang="en-US" sz="2200" dirty="0">
                <a:solidFill>
                  <a:srgbClr val="000000"/>
                </a:solidFill>
              </a:rPr>
              <a:t>, SIGGRAPH 2007]</a:t>
            </a:r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>
            <a:noAutofit/>
          </a:bodyPr>
          <a:lstStyle/>
          <a:p>
            <a:r>
              <a:rPr lang="en-US" sz="3800" dirty="0" err="1"/>
              <a:t>Redimensionarea</a:t>
            </a:r>
            <a:r>
              <a:rPr lang="en-US" sz="3800" dirty="0"/>
              <a:t> </a:t>
            </a:r>
            <a:r>
              <a:rPr lang="en-US" sz="3800" dirty="0" err="1"/>
              <a:t>imaginilor</a:t>
            </a:r>
            <a:br>
              <a:rPr lang="en-US" sz="3800" dirty="0"/>
            </a:br>
            <a:r>
              <a:rPr lang="en-US" sz="3800" dirty="0"/>
              <a:t> cu </a:t>
            </a:r>
            <a:r>
              <a:rPr lang="en-US" sz="3800" dirty="0" err="1"/>
              <a:t>păstrarea</a:t>
            </a:r>
            <a:r>
              <a:rPr lang="en-US" sz="3800" dirty="0"/>
              <a:t> </a:t>
            </a:r>
            <a:r>
              <a:rPr lang="en-US" sz="3800" dirty="0" err="1"/>
              <a:t>conținutului</a:t>
            </a:r>
            <a:endParaRPr lang="en-US" sz="3800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297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</a:rPr>
              <a:t>Ideea</a:t>
            </a:r>
            <a:r>
              <a:rPr lang="en-US" sz="3800" kern="0" dirty="0">
                <a:solidFill>
                  <a:srgbClr val="000000"/>
                </a:solidFill>
              </a:rPr>
              <a:t> de </a:t>
            </a:r>
            <a:r>
              <a:rPr lang="en-US" sz="3800" kern="0" dirty="0" err="1">
                <a:solidFill>
                  <a:srgbClr val="000000"/>
                </a:solidFill>
              </a:rPr>
              <a:t>bază</a:t>
            </a:r>
            <a:endParaRPr lang="en-US" sz="3800" kern="0" dirty="0">
              <a:solidFill>
                <a:srgbClr val="000000"/>
              </a:solidFill>
            </a:endParaRPr>
          </a:p>
        </p:txBody>
      </p:sp>
      <p:pic>
        <p:nvPicPr>
          <p:cNvPr id="2" name="Image Resizing by Seam Carv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1378199"/>
            <a:ext cx="6858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578" y="6132552"/>
            <a:ext cx="75149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https://</a:t>
            </a:r>
            <a:r>
              <a:rPr lang="en-US" sz="2400" dirty="0" err="1">
                <a:solidFill>
                  <a:srgbClr val="0000FF"/>
                </a:solidFill>
              </a:rPr>
              <a:t>www.youtube.com</a:t>
            </a:r>
            <a:r>
              <a:rPr lang="en-US" sz="2400" dirty="0">
                <a:solidFill>
                  <a:srgbClr val="0000FF"/>
                </a:solidFill>
              </a:rPr>
              <a:t>/</a:t>
            </a:r>
            <a:r>
              <a:rPr lang="en-US" sz="2400" dirty="0" err="1">
                <a:solidFill>
                  <a:srgbClr val="0000FF"/>
                </a:solidFill>
              </a:rPr>
              <a:t>watch?v</a:t>
            </a:r>
            <a:r>
              <a:rPr lang="en-US" sz="2400" dirty="0">
                <a:solidFill>
                  <a:srgbClr val="0000FF"/>
                </a:solidFill>
              </a:rPr>
              <a:t>=6NcIJXTlugc</a:t>
            </a:r>
          </a:p>
          <a:p>
            <a:pPr algn="ctr"/>
            <a:endParaRPr lang="en-US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8978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1463" y="1306922"/>
            <a:ext cx="60293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</a:rPr>
              <a:t>Ideea</a:t>
            </a:r>
            <a:r>
              <a:rPr lang="en-US" sz="3800" kern="0" dirty="0">
                <a:solidFill>
                  <a:srgbClr val="000000"/>
                </a:solidFill>
              </a:rPr>
              <a:t> de </a:t>
            </a:r>
            <a:r>
              <a:rPr lang="en-US" sz="3800" kern="0" dirty="0" err="1">
                <a:solidFill>
                  <a:srgbClr val="000000"/>
                </a:solidFill>
              </a:rPr>
              <a:t>bază</a:t>
            </a:r>
            <a:endParaRPr lang="en-US" sz="3800" kern="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429000"/>
            <a:ext cx="82089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000000"/>
                </a:solidFill>
              </a:rPr>
              <a:t>Intuiție</a:t>
            </a:r>
            <a:r>
              <a:rPr lang="en-US" sz="2800" dirty="0">
                <a:solidFill>
                  <a:srgbClr val="000000"/>
                </a:solidFill>
              </a:rPr>
              <a:t>: </a:t>
            </a:r>
          </a:p>
          <a:p>
            <a:pPr marL="742950" indent="-400050" fontAlgn="base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</a:rPr>
              <a:t>Păstrăm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conținutul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cel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mai</a:t>
            </a:r>
            <a:r>
              <a:rPr lang="en-US" sz="2800" dirty="0">
                <a:solidFill>
                  <a:srgbClr val="000000"/>
                </a:solidFill>
              </a:rPr>
              <a:t> “</a:t>
            </a:r>
            <a:r>
              <a:rPr lang="en-US" sz="2800" dirty="0" err="1">
                <a:solidFill>
                  <a:srgbClr val="000000"/>
                </a:solidFill>
              </a:rPr>
              <a:t>interesant</a:t>
            </a:r>
            <a:r>
              <a:rPr lang="en-US" sz="2800" dirty="0">
                <a:solidFill>
                  <a:srgbClr val="000000"/>
                </a:solidFill>
              </a:rPr>
              <a:t>”</a:t>
            </a:r>
          </a:p>
          <a:p>
            <a:pPr marL="1200150" lvl="1" indent="-400050" fontAlgn="base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Preferăm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să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eliminăm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adăugăm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pixeli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cu gradient </a:t>
            </a:r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mic</a:t>
            </a:r>
            <a:endParaRPr lang="en-US" sz="2400" dirty="0">
              <a:solidFill>
                <a:srgbClr val="FF0000"/>
              </a:solidFill>
            </a:endParaRPr>
          </a:p>
          <a:p>
            <a:pPr marL="742950" indent="-400050" fontAlgn="base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</a:rPr>
              <a:t>Pentru</a:t>
            </a:r>
            <a:r>
              <a:rPr lang="en-US" sz="2800" dirty="0">
                <a:solidFill>
                  <a:srgbClr val="000000"/>
                </a:solidFill>
              </a:rPr>
              <a:t> a reduce/</a:t>
            </a:r>
            <a:r>
              <a:rPr lang="en-US" sz="2800" dirty="0" err="1">
                <a:solidFill>
                  <a:srgbClr val="000000"/>
                </a:solidFill>
              </a:rPr>
              <a:t>mări</a:t>
            </a:r>
            <a:r>
              <a:rPr lang="en-US" sz="2800" dirty="0">
                <a:solidFill>
                  <a:srgbClr val="000000"/>
                </a:solidFill>
              </a:rPr>
              <a:t> o </a:t>
            </a:r>
            <a:r>
              <a:rPr lang="en-US" sz="2800" dirty="0" err="1">
                <a:solidFill>
                  <a:srgbClr val="000000"/>
                </a:solidFill>
              </a:rPr>
              <a:t>dimensiune</a:t>
            </a:r>
            <a:r>
              <a:rPr lang="en-US" sz="2800" dirty="0">
                <a:solidFill>
                  <a:srgbClr val="000000"/>
                </a:solidFill>
              </a:rPr>
              <a:t> , </a:t>
            </a:r>
            <a:r>
              <a:rPr lang="en-US" sz="2800" dirty="0" err="1">
                <a:solidFill>
                  <a:srgbClr val="000000"/>
                </a:solidFill>
              </a:rPr>
              <a:t>eliminăm</a:t>
            </a:r>
            <a:r>
              <a:rPr lang="en-US" sz="2800" dirty="0">
                <a:solidFill>
                  <a:srgbClr val="000000"/>
                </a:solidFill>
              </a:rPr>
              <a:t>/</a:t>
            </a:r>
            <a:r>
              <a:rPr lang="en-US" sz="2800" dirty="0" err="1">
                <a:solidFill>
                  <a:srgbClr val="000000"/>
                </a:solidFill>
              </a:rPr>
              <a:t>adăugăm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înşiruiri</a:t>
            </a:r>
            <a:r>
              <a:rPr lang="en-US" sz="2800" dirty="0">
                <a:solidFill>
                  <a:srgbClr val="000000"/>
                </a:solidFill>
              </a:rPr>
              <a:t> de </a:t>
            </a:r>
            <a:r>
              <a:rPr lang="en-US" sz="2800" dirty="0" err="1">
                <a:solidFill>
                  <a:srgbClr val="000000"/>
                </a:solidFill>
              </a:rPr>
              <a:t>pixeli</a:t>
            </a:r>
            <a:r>
              <a:rPr lang="en-US" sz="2800" dirty="0">
                <a:solidFill>
                  <a:srgbClr val="000000"/>
                </a:solidFill>
              </a:rPr>
              <a:t> (</a:t>
            </a:r>
            <a:r>
              <a:rPr lang="en-US" sz="2800" dirty="0" err="1">
                <a:solidFill>
                  <a:srgbClr val="000000"/>
                </a:solidFill>
              </a:rPr>
              <a:t>drumuri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neregulate</a:t>
            </a:r>
            <a:r>
              <a:rPr lang="en-US" sz="2800" dirty="0">
                <a:solidFill>
                  <a:srgbClr val="000000"/>
                </a:solidFill>
              </a:rPr>
              <a:t>) </a:t>
            </a:r>
            <a:r>
              <a:rPr lang="en-US" sz="2800" dirty="0" err="1">
                <a:solidFill>
                  <a:srgbClr val="000000"/>
                </a:solidFill>
              </a:rPr>
              <a:t>ce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conectează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extremitățile</a:t>
            </a:r>
            <a:endParaRPr lang="en-US" sz="2800" dirty="0">
              <a:solidFill>
                <a:srgbClr val="000000"/>
              </a:solidFill>
            </a:endParaRPr>
          </a:p>
          <a:p>
            <a:pPr marL="1200150" lvl="1" indent="-400050" fontAlgn="base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Soluție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optimă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folosind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programarea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0000"/>
                </a:solidFill>
                <a:sym typeface="Wingdings" pitchFamily="2" charset="2"/>
              </a:rPr>
              <a:t>dinamică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99592" y="3897052"/>
            <a:ext cx="7812868" cy="10441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414361" y="2949984"/>
            <a:ext cx="52246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Redimensionare</a:t>
            </a:r>
            <a:r>
              <a:rPr lang="en-US" b="1" dirty="0">
                <a:solidFill>
                  <a:srgbClr val="000000"/>
                </a:solidFill>
              </a:rPr>
              <a:t> cu </a:t>
            </a:r>
            <a:r>
              <a:rPr lang="en-US" b="1" dirty="0" err="1">
                <a:solidFill>
                  <a:srgbClr val="000000"/>
                </a:solidFill>
              </a:rPr>
              <a:t>păstrarea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conținutului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0566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6" name="Content Placeholder 5"/>
          <p:cNvSpPr>
            <a:spLocks noGrp="1"/>
          </p:cNvSpPr>
          <p:nvPr>
            <p:ph idx="1"/>
          </p:nvPr>
        </p:nvSpPr>
        <p:spPr>
          <a:xfrm>
            <a:off x="286792" y="3022825"/>
            <a:ext cx="8898743" cy="3374578"/>
          </a:xfrm>
        </p:spPr>
        <p:txBody>
          <a:bodyPr>
            <a:normAutofit fontScale="25000" lnSpcReduction="20000"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8000" dirty="0"/>
          </a:p>
          <a:p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9600" dirty="0" err="1"/>
              <a:t>Eliminăm</a:t>
            </a:r>
            <a:r>
              <a:rPr lang="en-US" sz="9600" dirty="0"/>
              <a:t> ‘</a:t>
            </a:r>
            <a:r>
              <a:rPr lang="en-US" sz="9600" dirty="0" err="1"/>
              <a:t>drumuri</a:t>
            </a:r>
            <a:r>
              <a:rPr lang="en-US" sz="9600" dirty="0"/>
              <a:t>’ (</a:t>
            </a:r>
            <a:r>
              <a:rPr lang="en-US" sz="9600" dirty="0" err="1"/>
              <a:t>înşiruiri</a:t>
            </a:r>
            <a:r>
              <a:rPr lang="en-US" sz="9600" dirty="0"/>
              <a:t> de </a:t>
            </a:r>
            <a:r>
              <a:rPr lang="en-US" sz="9600" dirty="0" err="1"/>
              <a:t>pixeli</a:t>
            </a:r>
            <a:r>
              <a:rPr lang="en-US" sz="9600" dirty="0"/>
              <a:t>) </a:t>
            </a:r>
            <a:r>
              <a:rPr lang="en-US" sz="9600" dirty="0" err="1"/>
              <a:t>fără</a:t>
            </a:r>
            <a:r>
              <a:rPr lang="en-US" sz="9600" dirty="0"/>
              <a:t> a </a:t>
            </a:r>
            <a:r>
              <a:rPr lang="en-US" sz="9600" dirty="0" err="1"/>
              <a:t>afecta</a:t>
            </a:r>
            <a:r>
              <a:rPr lang="en-US" sz="9600" dirty="0"/>
              <a:t> </a:t>
            </a:r>
            <a:r>
              <a:rPr lang="en-US" sz="9600" dirty="0" err="1"/>
              <a:t>vizibil</a:t>
            </a:r>
            <a:r>
              <a:rPr lang="en-US" sz="9600" dirty="0"/>
              <a:t> </a:t>
            </a:r>
            <a:r>
              <a:rPr lang="en-US" sz="9600" dirty="0" err="1"/>
              <a:t>imaginea</a:t>
            </a:r>
            <a:r>
              <a:rPr lang="en-US" sz="9600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sz="9600" dirty="0" err="1"/>
              <a:t>măsurăm</a:t>
            </a:r>
            <a:r>
              <a:rPr lang="en-US" sz="9600" dirty="0"/>
              <a:t> ‘</a:t>
            </a:r>
            <a:r>
              <a:rPr lang="en-US" sz="9600" dirty="0" err="1"/>
              <a:t>costul</a:t>
            </a:r>
            <a:r>
              <a:rPr lang="en-US" sz="9600" dirty="0"/>
              <a:t> </a:t>
            </a:r>
            <a:r>
              <a:rPr lang="en-US" sz="9600" dirty="0" err="1"/>
              <a:t>unui</a:t>
            </a:r>
            <a:r>
              <a:rPr lang="en-US" sz="9600" dirty="0"/>
              <a:t> drum’ </a:t>
            </a:r>
            <a:r>
              <a:rPr lang="en-US" sz="9600" dirty="0" err="1"/>
              <a:t>ca</a:t>
            </a:r>
            <a:r>
              <a:rPr lang="en-US" sz="9600" dirty="0"/>
              <a:t> </a:t>
            </a:r>
            <a:r>
              <a:rPr lang="en-US" sz="9600" dirty="0" err="1"/>
              <a:t>suma</a:t>
            </a:r>
            <a:r>
              <a:rPr lang="en-US" sz="9600" dirty="0"/>
              <a:t> </a:t>
            </a:r>
            <a:r>
              <a:rPr lang="en-US" sz="9600" dirty="0" err="1"/>
              <a:t>magnitudinilor</a:t>
            </a:r>
            <a:r>
              <a:rPr lang="en-US" sz="9600" dirty="0"/>
              <a:t> </a:t>
            </a:r>
            <a:r>
              <a:rPr lang="en-US" sz="9600" dirty="0" err="1"/>
              <a:t>gradienților</a:t>
            </a:r>
            <a:r>
              <a:rPr lang="en-US" sz="9600" dirty="0"/>
              <a:t> </a:t>
            </a:r>
            <a:r>
              <a:rPr lang="en-US" sz="9600" dirty="0" err="1"/>
              <a:t>pixelilor</a:t>
            </a:r>
            <a:r>
              <a:rPr lang="en-US" sz="9600" dirty="0"/>
              <a:t> </a:t>
            </a:r>
            <a:r>
              <a:rPr lang="en-US" sz="9600" dirty="0" err="1"/>
              <a:t>ce</a:t>
            </a:r>
            <a:r>
              <a:rPr lang="en-US" sz="9600" dirty="0"/>
              <a:t> </a:t>
            </a:r>
            <a:r>
              <a:rPr lang="en-US" sz="9600" dirty="0" err="1"/>
              <a:t>alcătuiesc</a:t>
            </a:r>
            <a:r>
              <a:rPr lang="en-US" sz="9600" dirty="0"/>
              <a:t> </a:t>
            </a:r>
            <a:r>
              <a:rPr lang="en-US" sz="9600" dirty="0" err="1"/>
              <a:t>drumul</a:t>
            </a:r>
            <a:endParaRPr lang="en-US" sz="9600" dirty="0"/>
          </a:p>
          <a:p>
            <a:pPr>
              <a:lnSpc>
                <a:spcPct val="120000"/>
              </a:lnSpc>
            </a:pPr>
            <a:r>
              <a:rPr lang="en-US" sz="9600" dirty="0"/>
              <a:t>La </a:t>
            </a:r>
            <a:r>
              <a:rPr lang="en-US" sz="9600" dirty="0" err="1"/>
              <a:t>fiecare</a:t>
            </a:r>
            <a:r>
              <a:rPr lang="en-US" sz="9600" dirty="0"/>
              <a:t> </a:t>
            </a:r>
            <a:r>
              <a:rPr lang="en-US" sz="9600" dirty="0" err="1"/>
              <a:t>iterație</a:t>
            </a:r>
            <a:r>
              <a:rPr lang="en-US" sz="9600" dirty="0"/>
              <a:t>, </a:t>
            </a:r>
            <a:r>
              <a:rPr lang="en-US" sz="9600" dirty="0" err="1"/>
              <a:t>alegem</a:t>
            </a:r>
            <a:r>
              <a:rPr lang="en-US" sz="9600" dirty="0"/>
              <a:t> </a:t>
            </a:r>
            <a:r>
              <a:rPr lang="en-US" sz="9600" dirty="0" err="1"/>
              <a:t>drumul</a:t>
            </a:r>
            <a:r>
              <a:rPr lang="en-US" sz="9600" dirty="0"/>
              <a:t> cu </a:t>
            </a:r>
            <a:r>
              <a:rPr lang="en-US" sz="9600" b="1" dirty="0" err="1">
                <a:solidFill>
                  <a:srgbClr val="000000"/>
                </a:solidFill>
              </a:rPr>
              <a:t>costul</a:t>
            </a:r>
            <a:r>
              <a:rPr lang="en-US" sz="9600" b="1" dirty="0">
                <a:solidFill>
                  <a:srgbClr val="000000"/>
                </a:solidFill>
              </a:rPr>
              <a:t> </a:t>
            </a:r>
            <a:r>
              <a:rPr lang="en-US" sz="9600" b="1" dirty="0" err="1">
                <a:solidFill>
                  <a:srgbClr val="000000"/>
                </a:solidFill>
              </a:rPr>
              <a:t>cel</a:t>
            </a:r>
            <a:r>
              <a:rPr lang="en-US" sz="9600" b="1" dirty="0">
                <a:solidFill>
                  <a:srgbClr val="000000"/>
                </a:solidFill>
              </a:rPr>
              <a:t> </a:t>
            </a:r>
            <a:r>
              <a:rPr lang="en-US" sz="9600" b="1" dirty="0" err="1">
                <a:solidFill>
                  <a:srgbClr val="000000"/>
                </a:solidFill>
              </a:rPr>
              <a:t>mai</a:t>
            </a:r>
            <a:r>
              <a:rPr lang="en-US" sz="9600" b="1" dirty="0">
                <a:solidFill>
                  <a:srgbClr val="000000"/>
                </a:solidFill>
              </a:rPr>
              <a:t> </a:t>
            </a:r>
            <a:r>
              <a:rPr lang="en-US" sz="9600" b="1" dirty="0" err="1">
                <a:solidFill>
                  <a:srgbClr val="000000"/>
                </a:solidFill>
              </a:rPr>
              <a:t>mic</a:t>
            </a:r>
            <a:r>
              <a:rPr lang="en-US" sz="9600" b="1" dirty="0">
                <a:solidFill>
                  <a:srgbClr val="000000"/>
                </a:solidFill>
              </a:rPr>
              <a:t> </a:t>
            </a:r>
            <a:r>
              <a:rPr lang="en-US" sz="9600" dirty="0"/>
              <a:t>din imagine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9692" y="1196752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160748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</a:rPr>
              <a:t>Ideea</a:t>
            </a:r>
            <a:r>
              <a:rPr lang="en-US" sz="3800" kern="0" dirty="0">
                <a:solidFill>
                  <a:srgbClr val="000000"/>
                </a:solidFill>
              </a:rPr>
              <a:t> de </a:t>
            </a:r>
            <a:r>
              <a:rPr lang="en-US" sz="3800" kern="0" dirty="0" err="1">
                <a:solidFill>
                  <a:srgbClr val="000000"/>
                </a:solidFill>
              </a:rPr>
              <a:t>bază</a:t>
            </a:r>
            <a:r>
              <a:rPr lang="en-US" sz="3800" kern="0" dirty="0">
                <a:solidFill>
                  <a:srgbClr val="000000"/>
                </a:solidFill>
              </a:rPr>
              <a:t> – </a:t>
            </a:r>
            <a:r>
              <a:rPr lang="en-US" sz="3800" kern="0" dirty="0" err="1">
                <a:solidFill>
                  <a:srgbClr val="000000"/>
                </a:solidFill>
              </a:rPr>
              <a:t>eliminare</a:t>
            </a:r>
            <a:r>
              <a:rPr lang="en-US" sz="3800" kern="0" dirty="0">
                <a:solidFill>
                  <a:srgbClr val="000000"/>
                </a:solidFill>
              </a:rPr>
              <a:t> de </a:t>
            </a:r>
            <a:r>
              <a:rPr lang="en-US" sz="3800" kern="0" dirty="0" err="1">
                <a:solidFill>
                  <a:srgbClr val="000000"/>
                </a:solidFill>
              </a:rPr>
              <a:t>drumuri</a:t>
            </a:r>
            <a:endParaRPr lang="en-US" sz="3800" kern="0" dirty="0">
              <a:solidFill>
                <a:srgbClr val="000000"/>
              </a:solidFill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56" y="3284968"/>
            <a:ext cx="2154895" cy="6488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54001" y="2915636"/>
            <a:ext cx="2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gradientul</a:t>
            </a:r>
            <a:r>
              <a:rPr lang="en-US" dirty="0"/>
              <a:t> </a:t>
            </a:r>
            <a:r>
              <a:rPr lang="en-US" dirty="0" err="1"/>
              <a:t>imaginii</a:t>
            </a:r>
            <a:r>
              <a:rPr lang="en-US" dirty="0"/>
              <a:t> 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7654" y="3022825"/>
            <a:ext cx="2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imaginea</a:t>
            </a:r>
            <a:r>
              <a:rPr lang="en-US" dirty="0"/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6641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/>
          <p:cNvGrpSpPr/>
          <p:nvPr/>
        </p:nvGrpSpPr>
        <p:grpSpPr>
          <a:xfrm>
            <a:off x="107504" y="2492896"/>
            <a:ext cx="1143000" cy="914400"/>
            <a:chOff x="482588" y="1196752"/>
            <a:chExt cx="1143000" cy="9144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cxnSp>
          <p:nvCxnSpPr>
            <p:cNvPr id="40" name="Straight Arrow Connector 39"/>
            <p:cNvCxnSpPr>
              <a:stCxn id="39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Straight Arrow Connector 41"/>
            <p:cNvCxnSpPr>
              <a:stCxn id="39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" name="Group 26"/>
          <p:cNvGrpSpPr/>
          <p:nvPr/>
        </p:nvGrpSpPr>
        <p:grpSpPr>
          <a:xfrm>
            <a:off x="503548" y="2024844"/>
            <a:ext cx="1143000" cy="914400"/>
            <a:chOff x="482588" y="1196752"/>
            <a:chExt cx="1143000" cy="9144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31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stCxn id="31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>
              <a:stCxn id="31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" name="Group 18"/>
          <p:cNvGrpSpPr/>
          <p:nvPr/>
        </p:nvGrpSpPr>
        <p:grpSpPr>
          <a:xfrm>
            <a:off x="539552" y="1556792"/>
            <a:ext cx="1143000" cy="914400"/>
            <a:chOff x="482588" y="1196752"/>
            <a:chExt cx="1143000" cy="9144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3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Straight Arrow Connector 24"/>
            <p:cNvCxnSpPr>
              <a:stCxn id="23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>
              <a:stCxn id="23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1316" name="Content Placeholder 5"/>
          <p:cNvSpPr>
            <a:spLocks noGrp="1"/>
          </p:cNvSpPr>
          <p:nvPr>
            <p:ph idx="1"/>
          </p:nvPr>
        </p:nvSpPr>
        <p:spPr>
          <a:xfrm>
            <a:off x="467544" y="3850878"/>
            <a:ext cx="8676456" cy="2389726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None/>
            </a:pPr>
            <a:r>
              <a:rPr lang="en-US" sz="2400" dirty="0"/>
              <a:t>Fie </a:t>
            </a:r>
            <a:r>
              <a:rPr lang="en-US" sz="2400" dirty="0">
                <a:solidFill>
                  <a:srgbClr val="FF0000"/>
                </a:solidFill>
              </a:rPr>
              <a:t>d</a:t>
            </a:r>
            <a:r>
              <a:rPr lang="en-US" sz="2400" dirty="0"/>
              <a:t> un </a:t>
            </a:r>
            <a:r>
              <a:rPr lang="en-US" sz="2400" dirty="0">
                <a:solidFill>
                  <a:srgbClr val="FF0000"/>
                </a:solidFill>
              </a:rPr>
              <a:t>drum vertical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format din N</a:t>
            </a:r>
            <a:r>
              <a:rPr lang="en-US" sz="2400" i="1" dirty="0"/>
              <a:t> </a:t>
            </a:r>
            <a:r>
              <a:rPr lang="en-US" sz="2400" dirty="0" err="1"/>
              <a:t>pixeli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FF0000"/>
                </a:solidFill>
              </a:rPr>
              <a:t>d</a:t>
            </a:r>
            <a:r>
              <a:rPr lang="en-US" sz="2400" dirty="0"/>
              <a:t> = (d</a:t>
            </a:r>
            <a:r>
              <a:rPr lang="en-US" sz="2400" baseline="-25000" dirty="0"/>
              <a:t>1</a:t>
            </a:r>
            <a:r>
              <a:rPr lang="en-US" sz="2400" dirty="0"/>
              <a:t>, d</a:t>
            </a:r>
            <a:r>
              <a:rPr lang="en-US" sz="2400" baseline="-25000" dirty="0"/>
              <a:t>2</a:t>
            </a:r>
            <a:r>
              <a:rPr lang="en-US" sz="2400" dirty="0"/>
              <a:t>, … ,</a:t>
            </a:r>
            <a:r>
              <a:rPr lang="en-US" sz="2400" dirty="0" err="1"/>
              <a:t>d</a:t>
            </a:r>
            <a:r>
              <a:rPr lang="en-US" sz="2400" baseline="-25000" dirty="0" err="1"/>
              <a:t>N</a:t>
            </a:r>
            <a:r>
              <a:rPr lang="en-US" sz="2400" dirty="0"/>
              <a:t>)</a:t>
            </a:r>
            <a:endParaRPr lang="en-US" sz="1500" baseline="-25000" dirty="0"/>
          </a:p>
          <a:p>
            <a:pPr>
              <a:spcAft>
                <a:spcPts val="1200"/>
              </a:spcAft>
              <a:buNone/>
            </a:pPr>
            <a:r>
              <a:rPr lang="en-US" sz="2400" dirty="0" err="1"/>
              <a:t>Definim</a:t>
            </a:r>
            <a:r>
              <a:rPr lang="en-US" sz="2400" dirty="0"/>
              <a:t>  </a:t>
            </a:r>
            <a:r>
              <a:rPr lang="en-US" sz="2400" dirty="0" err="1">
                <a:solidFill>
                  <a:srgbClr val="FF0000"/>
                </a:solidFill>
              </a:rPr>
              <a:t>costul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unui</a:t>
            </a:r>
            <a:r>
              <a:rPr lang="en-US" sz="2400" dirty="0">
                <a:solidFill>
                  <a:srgbClr val="FF0000"/>
                </a:solidFill>
              </a:rPr>
              <a:t> drum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:</a:t>
            </a:r>
          </a:p>
          <a:p>
            <a:pPr>
              <a:spcAft>
                <a:spcPts val="1200"/>
              </a:spcAft>
              <a:buNone/>
            </a:pPr>
            <a:r>
              <a:rPr lang="en-US" sz="2400" dirty="0" err="1">
                <a:solidFill>
                  <a:srgbClr val="FF0000"/>
                </a:solidFill>
              </a:rPr>
              <a:t>Drumul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optim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/>
              <a:t>minimizează</a:t>
            </a:r>
            <a:r>
              <a:rPr lang="en-US" sz="2400" dirty="0"/>
              <a:t> </a:t>
            </a:r>
            <a:r>
              <a:rPr lang="en-US" sz="2400" dirty="0" err="1"/>
              <a:t>acest</a:t>
            </a:r>
            <a:r>
              <a:rPr lang="en-US" sz="2400" dirty="0"/>
              <a:t> cost:</a:t>
            </a:r>
          </a:p>
          <a:p>
            <a:pPr>
              <a:spcAft>
                <a:spcPts val="1200"/>
              </a:spcAft>
              <a:buNone/>
            </a:pP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drumul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optim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/>
              <a:t>în</a:t>
            </a:r>
            <a:r>
              <a:rPr lang="en-US" sz="2400" dirty="0"/>
              <a:t> mod </a:t>
            </a:r>
            <a:r>
              <a:rPr lang="en-US" sz="2400" dirty="0" err="1"/>
              <a:t>eficient</a:t>
            </a:r>
            <a:r>
              <a:rPr lang="en-US" sz="2400" dirty="0"/>
              <a:t> </a:t>
            </a:r>
            <a:r>
              <a:rPr lang="en-US" sz="2400" dirty="0" err="1"/>
              <a:t>folosind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programarea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dinamică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4131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9692" y="1196752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160748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</a:rPr>
              <a:t>Algoritmul</a:t>
            </a:r>
            <a:endParaRPr lang="en-US" sz="3800" kern="0" dirty="0">
              <a:solidFill>
                <a:srgbClr val="000000"/>
              </a:solidFill>
            </a:endParaRPr>
          </a:p>
        </p:txBody>
      </p:sp>
      <p:grpSp>
        <p:nvGrpSpPr>
          <p:cNvPr id="5" name="Group 17"/>
          <p:cNvGrpSpPr/>
          <p:nvPr/>
        </p:nvGrpSpPr>
        <p:grpSpPr>
          <a:xfrm>
            <a:off x="143508" y="1088740"/>
            <a:ext cx="1143000" cy="914400"/>
            <a:chOff x="482588" y="1196752"/>
            <a:chExt cx="1143000" cy="9144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>
              <a:stCxn id="14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Straight Arrow Connector 16"/>
            <p:cNvCxnSpPr>
              <a:stCxn id="14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3" name="Rectangle 42"/>
          <p:cNvSpPr/>
          <p:nvPr/>
        </p:nvSpPr>
        <p:spPr bwMode="auto">
          <a:xfrm>
            <a:off x="524508" y="1088740"/>
            <a:ext cx="375084" cy="46805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99592" y="1556792"/>
            <a:ext cx="386916" cy="46805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914357" y="2024844"/>
            <a:ext cx="375084" cy="4572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99592" y="2492896"/>
            <a:ext cx="396044" cy="44634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39552" y="2960948"/>
            <a:ext cx="360040" cy="44634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cxnSp>
        <p:nvCxnSpPr>
          <p:cNvPr id="49" name="Shape 48"/>
          <p:cNvCxnSpPr>
            <a:endCxn id="43" idx="0"/>
          </p:cNvCxnSpPr>
          <p:nvPr/>
        </p:nvCxnSpPr>
        <p:spPr bwMode="auto">
          <a:xfrm rot="10800000">
            <a:off x="712050" y="1088740"/>
            <a:ext cx="1303666" cy="108012"/>
          </a:xfrm>
          <a:prstGeom prst="curvedConnector4">
            <a:avLst>
              <a:gd name="adj1" fmla="val 42807"/>
              <a:gd name="adj2" fmla="val 31164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" name="Group 58"/>
          <p:cNvGrpSpPr/>
          <p:nvPr/>
        </p:nvGrpSpPr>
        <p:grpSpPr>
          <a:xfrm>
            <a:off x="539552" y="1115452"/>
            <a:ext cx="828092" cy="2250832"/>
            <a:chOff x="539552" y="1115452"/>
            <a:chExt cx="828092" cy="2250832"/>
          </a:xfrm>
        </p:grpSpPr>
        <p:sp>
          <p:nvSpPr>
            <p:cNvPr id="54" name="TextBox 53"/>
            <p:cNvSpPr txBox="1"/>
            <p:nvPr/>
          </p:nvSpPr>
          <p:spPr>
            <a:xfrm>
              <a:off x="539552" y="111545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</a:t>
              </a:r>
              <a:r>
                <a:rPr lang="en-US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99592" y="158350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99592" y="202484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35596" y="248360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</a:t>
              </a:r>
              <a:r>
                <a:rPr lang="en-US" baseline="-250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5556" y="299695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</a:t>
              </a:r>
              <a:r>
                <a:rPr lang="en-US" baseline="-25000" dirty="0">
                  <a:solidFill>
                    <a:srgbClr val="000000"/>
                  </a:solidFill>
                </a:rPr>
                <a:t>5</a:t>
              </a:r>
            </a:p>
          </p:txBody>
        </p:sp>
      </p:grpSp>
      <p:sp>
        <p:nvSpPr>
          <p:cNvPr id="5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56" y="3284968"/>
            <a:ext cx="2154895" cy="648849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90" y="4289998"/>
            <a:ext cx="2621778" cy="821751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86" y="5139971"/>
            <a:ext cx="2315188" cy="429362"/>
          </a:xfrm>
          <a:prstGeom prst="rect">
            <a:avLst/>
          </a:prstGeom>
        </p:spPr>
      </p:pic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7" y="1160748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5054001" y="2915636"/>
            <a:ext cx="2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gradientul</a:t>
            </a:r>
            <a:r>
              <a:rPr lang="en-US" dirty="0"/>
              <a:t> </a:t>
            </a:r>
            <a:r>
              <a:rPr lang="en-US" dirty="0" err="1"/>
              <a:t>imaginii</a:t>
            </a:r>
            <a:r>
              <a:rPr lang="en-US" dirty="0"/>
              <a:t> 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17654" y="3022825"/>
            <a:ext cx="2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imaginea</a:t>
            </a:r>
            <a:r>
              <a:rPr lang="en-US" dirty="0"/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6990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8478"/>
            <a:ext cx="8991600" cy="1143000"/>
          </a:xfrm>
        </p:spPr>
        <p:txBody>
          <a:bodyPr/>
          <a:lstStyle/>
          <a:p>
            <a:r>
              <a:rPr lang="en-US" sz="3600" dirty="0"/>
              <a:t>Cum </a:t>
            </a:r>
            <a:r>
              <a:rPr lang="en-US" sz="3600" dirty="0" err="1"/>
              <a:t>identicăm</a:t>
            </a:r>
            <a:r>
              <a:rPr lang="en-US" sz="3600" dirty="0"/>
              <a:t> </a:t>
            </a:r>
            <a:r>
              <a:rPr lang="en-US" sz="3600" dirty="0" err="1"/>
              <a:t>drumul</a:t>
            </a:r>
            <a:r>
              <a:rPr lang="en-US" sz="3600" dirty="0"/>
              <a:t> de cost minim?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sz="2800" dirty="0"/>
              <a:t>Mai </a:t>
            </a:r>
            <a:r>
              <a:rPr lang="en-US" sz="2800" dirty="0" err="1"/>
              <a:t>întâi</a:t>
            </a:r>
            <a:r>
              <a:rPr lang="en-US" sz="2800" dirty="0"/>
              <a:t>, </a:t>
            </a:r>
            <a:r>
              <a:rPr lang="en-US" sz="2800" dirty="0" err="1"/>
              <a:t>considerăm</a:t>
            </a:r>
            <a:r>
              <a:rPr lang="en-US" sz="2800" dirty="0"/>
              <a:t> o </a:t>
            </a:r>
            <a:r>
              <a:rPr lang="en-US" sz="2800" dirty="0" err="1"/>
              <a:t>strategie</a:t>
            </a:r>
            <a:r>
              <a:rPr lang="en-US" sz="2800" dirty="0"/>
              <a:t> </a:t>
            </a:r>
            <a:r>
              <a:rPr lang="en-US" sz="2800" b="1" dirty="0"/>
              <a:t>greedy</a:t>
            </a:r>
            <a:r>
              <a:rPr lang="en-US" sz="2800" dirty="0"/>
              <a:t>: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3384612" y="2141476"/>
            <a:ext cx="2052228" cy="2304256"/>
            <a:chOff x="1223628" y="1052736"/>
            <a:chExt cx="2052228" cy="2304256"/>
          </a:xfrm>
        </p:grpSpPr>
        <p:sp>
          <p:nvSpPr>
            <p:cNvPr id="5" name="Rectangle 4"/>
            <p:cNvSpPr/>
            <p:nvPr/>
          </p:nvSpPr>
          <p:spPr bwMode="auto">
            <a:xfrm>
              <a:off x="1223628" y="1052736"/>
              <a:ext cx="2052228" cy="223224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1367644" y="1196752"/>
            <a:ext cx="1728192" cy="2160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Equation" r:id="rId4" imgW="406080" imgH="507960" progId="Equation.3">
                    <p:embed/>
                  </p:oleObj>
                </mc:Choice>
                <mc:Fallback>
                  <p:oleObj name="Equation" r:id="rId4" imgW="40608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196752"/>
                          <a:ext cx="1728192" cy="2160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4771509"/>
            <a:ext cx="22659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008893" y="6211669"/>
            <a:ext cx="296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Magnitudinea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gradientului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108140" y="3684620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14800" y="3059612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17740" y="2431740"/>
            <a:ext cx="540060" cy="57383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6407052" y="2790740"/>
            <a:ext cx="295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 </a:t>
            </a:r>
            <a:r>
              <a:rPr lang="en-US" dirty="0" err="1">
                <a:solidFill>
                  <a:srgbClr val="FF0000"/>
                </a:solidFill>
              </a:rPr>
              <a:t>fiecare</a:t>
            </a:r>
            <a:r>
              <a:rPr lang="en-US" dirty="0">
                <a:solidFill>
                  <a:srgbClr val="FF0000"/>
                </a:solidFill>
              </a:rPr>
              <a:t> pas </a:t>
            </a:r>
            <a:r>
              <a:rPr lang="en-US" dirty="0" err="1">
                <a:solidFill>
                  <a:srgbClr val="FF0000"/>
                </a:solidFill>
              </a:rPr>
              <a:t>aleg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cea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bună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soluție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locală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aleg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pixelii</a:t>
            </a:r>
            <a:r>
              <a:rPr lang="en-US" dirty="0">
                <a:solidFill>
                  <a:srgbClr val="FF0000"/>
                </a:solidFill>
              </a:rPr>
              <a:t> cu </a:t>
            </a:r>
            <a:r>
              <a:rPr lang="en-US" dirty="0" err="1">
                <a:solidFill>
                  <a:srgbClr val="FF0000"/>
                </a:solidFill>
              </a:rPr>
              <a:t>gradientul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cel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mic</a:t>
            </a:r>
            <a:r>
              <a:rPr lang="en-US" dirty="0">
                <a:solidFill>
                  <a:srgbClr val="FF0000"/>
                </a:solidFill>
              </a:rPr>
              <a:t>)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406229" y="3238895"/>
            <a:ext cx="105685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07052" y="4125866"/>
            <a:ext cx="2958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Combinarea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 err="1">
                <a:solidFill>
                  <a:srgbClr val="FF0000"/>
                </a:solidFill>
              </a:rPr>
              <a:t>optimelelor</a:t>
            </a:r>
            <a:r>
              <a:rPr lang="en-US" dirty="0">
                <a:solidFill>
                  <a:srgbClr val="FF0000"/>
                </a:solidFill>
              </a:rPr>
              <a:t> locale NU conduce la </a:t>
            </a:r>
            <a:r>
              <a:rPr lang="en-US" dirty="0" err="1">
                <a:solidFill>
                  <a:srgbClr val="FF0000"/>
                </a:solidFill>
              </a:rPr>
              <a:t>optim</a:t>
            </a:r>
            <a:r>
              <a:rPr lang="en-US" dirty="0">
                <a:solidFill>
                  <a:srgbClr val="FF0000"/>
                </a:solidFill>
              </a:rPr>
              <a:t> global</a:t>
            </a:r>
          </a:p>
        </p:txBody>
      </p:sp>
    </p:spTree>
    <p:extLst>
      <p:ext uri="{BB962C8B-B14F-4D97-AF65-F5344CB8AC3E}">
        <p14:creationId xmlns:p14="http://schemas.microsoft.com/office/powerpoint/2010/main" val="412187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/>
          </p:nvPr>
        </p:nvSpPr>
        <p:spPr>
          <a:xfrm>
            <a:off x="457200" y="1016732"/>
            <a:ext cx="8291264" cy="5825226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fiecare</a:t>
            </a:r>
            <a:r>
              <a:rPr lang="en-US" sz="2400" dirty="0"/>
              <a:t> pixel (</a:t>
            </a:r>
            <a:r>
              <a:rPr lang="en-US" sz="2400" dirty="0" err="1"/>
              <a:t>i,j</a:t>
            </a:r>
            <a:r>
              <a:rPr lang="en-US" sz="2400" dirty="0"/>
              <a:t>) </a:t>
            </a:r>
            <a:r>
              <a:rPr lang="en-US" sz="2400" dirty="0" err="1"/>
              <a:t>drumul</a:t>
            </a:r>
            <a:r>
              <a:rPr lang="en-US" sz="2400" dirty="0"/>
              <a:t> de cost minim </a:t>
            </a:r>
            <a:r>
              <a:rPr lang="en-US" sz="2400" dirty="0" err="1"/>
              <a:t>până</a:t>
            </a:r>
            <a:r>
              <a:rPr lang="en-US" sz="2400" dirty="0"/>
              <a:t> la (</a:t>
            </a:r>
            <a:r>
              <a:rPr lang="en-US" sz="2400" dirty="0" err="1"/>
              <a:t>i,j</a:t>
            </a:r>
            <a:r>
              <a:rPr lang="en-US" sz="2400" dirty="0"/>
              <a:t>) cu </a:t>
            </a:r>
            <a:r>
              <a:rPr lang="en-US" sz="2400" dirty="0" err="1"/>
              <a:t>ajutorul</a:t>
            </a:r>
            <a:r>
              <a:rPr lang="en-US" sz="2400" dirty="0"/>
              <a:t> </a:t>
            </a:r>
            <a:r>
              <a:rPr lang="en-US" sz="2400" dirty="0" err="1"/>
              <a:t>celor</a:t>
            </a:r>
            <a:r>
              <a:rPr lang="en-US" sz="2400" dirty="0"/>
              <a:t> </a:t>
            </a:r>
            <a:r>
              <a:rPr lang="en-US" sz="2400" dirty="0" err="1"/>
              <a:t>trei</a:t>
            </a:r>
            <a:r>
              <a:rPr lang="en-US" sz="2400" dirty="0"/>
              <a:t> </a:t>
            </a:r>
            <a:r>
              <a:rPr lang="en-US" sz="2400" dirty="0" err="1"/>
              <a:t>vecini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dirty="0"/>
          </a:p>
          <a:p>
            <a:r>
              <a:rPr lang="en-US" sz="2400" dirty="0" err="1"/>
              <a:t>Valoarea</a:t>
            </a:r>
            <a:r>
              <a:rPr lang="en-US" sz="2400" dirty="0"/>
              <a:t> </a:t>
            </a:r>
            <a:r>
              <a:rPr lang="en-US" sz="2400" dirty="0" err="1"/>
              <a:t>minimă</a:t>
            </a:r>
            <a:r>
              <a:rPr lang="en-US" sz="2400" dirty="0"/>
              <a:t> din </a:t>
            </a:r>
            <a:r>
              <a:rPr lang="en-US" sz="2400" dirty="0" err="1"/>
              <a:t>ultima</a:t>
            </a:r>
            <a:r>
              <a:rPr lang="en-US" sz="2400" dirty="0"/>
              <a:t> </a:t>
            </a:r>
            <a:r>
              <a:rPr lang="en-US" sz="2400" dirty="0" err="1"/>
              <a:t>linie</a:t>
            </a:r>
            <a:r>
              <a:rPr lang="en-US" sz="2400" dirty="0"/>
              <a:t> din </a:t>
            </a:r>
            <a:r>
              <a:rPr lang="en-US" sz="2400" b="1" dirty="0"/>
              <a:t>M</a:t>
            </a:r>
            <a:r>
              <a:rPr lang="en-US" sz="2400" dirty="0"/>
              <a:t> </a:t>
            </a:r>
            <a:r>
              <a:rPr lang="en-US" sz="2400" dirty="0" err="1"/>
              <a:t>reprezintă</a:t>
            </a:r>
            <a:r>
              <a:rPr lang="en-US" sz="2400" dirty="0"/>
              <a:t> </a:t>
            </a:r>
            <a:r>
              <a:rPr lang="en-US" sz="2400" dirty="0" err="1"/>
              <a:t>valoarea</a:t>
            </a:r>
            <a:r>
              <a:rPr lang="en-US" sz="2400" dirty="0"/>
              <a:t> </a:t>
            </a:r>
            <a:r>
              <a:rPr lang="en-US" sz="2400" dirty="0" err="1"/>
              <a:t>drumului</a:t>
            </a:r>
            <a:r>
              <a:rPr lang="en-US" sz="2400" dirty="0"/>
              <a:t> vertical de cost minim. </a:t>
            </a:r>
            <a:r>
              <a:rPr lang="en-US" sz="2400" dirty="0" err="1"/>
              <a:t>Poziția</a:t>
            </a:r>
            <a:r>
              <a:rPr lang="en-US" sz="2400" dirty="0"/>
              <a:t> </a:t>
            </a:r>
            <a:r>
              <a:rPr lang="en-US" sz="2400" dirty="0" err="1"/>
              <a:t>costului</a:t>
            </a:r>
            <a:r>
              <a:rPr lang="en-US" sz="2400" dirty="0"/>
              <a:t> minim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ultima</a:t>
            </a:r>
            <a:r>
              <a:rPr lang="en-US" sz="2400" dirty="0"/>
              <a:t> </a:t>
            </a:r>
            <a:r>
              <a:rPr lang="en-US" sz="2400" dirty="0" err="1"/>
              <a:t>linie</a:t>
            </a:r>
            <a:r>
              <a:rPr lang="en-US" sz="2400" dirty="0"/>
              <a:t> </a:t>
            </a:r>
            <a:r>
              <a:rPr lang="en-US" sz="2400" dirty="0" err="1"/>
              <a:t>localizează</a:t>
            </a:r>
            <a:r>
              <a:rPr lang="en-US" sz="2400" dirty="0"/>
              <a:t> </a:t>
            </a:r>
            <a:r>
              <a:rPr lang="en-US" sz="2400" dirty="0" err="1"/>
              <a:t>ultimul</a:t>
            </a:r>
            <a:r>
              <a:rPr lang="en-US" sz="2400" dirty="0"/>
              <a:t> pixel din drum. </a:t>
            </a:r>
          </a:p>
          <a:p>
            <a:r>
              <a:rPr lang="en-US" sz="2400" dirty="0" err="1"/>
              <a:t>Găsim</a:t>
            </a:r>
            <a:r>
              <a:rPr lang="en-US" sz="2400" dirty="0"/>
              <a:t> </a:t>
            </a:r>
            <a:r>
              <a:rPr lang="en-US" sz="2400" dirty="0" err="1"/>
              <a:t>drumul</a:t>
            </a:r>
            <a:r>
              <a:rPr lang="en-US" sz="2400" dirty="0"/>
              <a:t> de cost minim </a:t>
            </a:r>
            <a:r>
              <a:rPr lang="en-US" sz="2400" dirty="0" err="1"/>
              <a:t>mergând</a:t>
            </a:r>
            <a:r>
              <a:rPr lang="en-US" sz="2400" dirty="0"/>
              <a:t> </a:t>
            </a:r>
            <a:r>
              <a:rPr lang="en-US" sz="2400" dirty="0" err="1"/>
              <a:t>înapoi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găsind</a:t>
            </a:r>
            <a:r>
              <a:rPr lang="en-US" sz="2400" dirty="0"/>
              <a:t> </a:t>
            </a:r>
            <a:r>
              <a:rPr lang="en-US" sz="2400" dirty="0" err="1"/>
              <a:t>drumul</a:t>
            </a:r>
            <a:r>
              <a:rPr lang="en-US" sz="2400" dirty="0"/>
              <a:t> minim cu </a:t>
            </a:r>
            <a:r>
              <a:rPr lang="en-US" sz="2400" dirty="0" err="1"/>
              <a:t>ajutrul</a:t>
            </a:r>
            <a:r>
              <a:rPr lang="en-US" sz="2400" dirty="0"/>
              <a:t> </a:t>
            </a:r>
            <a:r>
              <a:rPr lang="en-US" sz="2400" dirty="0" err="1"/>
              <a:t>celor</a:t>
            </a:r>
            <a:r>
              <a:rPr lang="en-US" sz="2400" dirty="0"/>
              <a:t> </a:t>
            </a:r>
            <a:r>
              <a:rPr lang="en-US" sz="2400" dirty="0" err="1"/>
              <a:t>cei</a:t>
            </a:r>
            <a:r>
              <a:rPr lang="en-US" sz="2400" dirty="0"/>
              <a:t> 3 </a:t>
            </a:r>
            <a:r>
              <a:rPr lang="en-US" sz="2400" dirty="0" err="1"/>
              <a:t>vecini</a:t>
            </a:r>
            <a:r>
              <a:rPr lang="en-US" sz="2400" dirty="0"/>
              <a:t> de </a:t>
            </a:r>
            <a:r>
              <a:rPr lang="en-US" sz="2400" dirty="0" err="1"/>
              <a:t>sus</a:t>
            </a:r>
            <a:r>
              <a:rPr lang="en-US" sz="2400" dirty="0"/>
              <a:t> din </a:t>
            </a:r>
            <a:r>
              <a:rPr lang="en-US" sz="2400" b="1" dirty="0"/>
              <a:t>M</a:t>
            </a:r>
          </a:p>
          <a:p>
            <a:endParaRPr lang="en-US" sz="2400" dirty="0"/>
          </a:p>
        </p:txBody>
      </p:sp>
      <p:grpSp>
        <p:nvGrpSpPr>
          <p:cNvPr id="2" name="Group 28"/>
          <p:cNvGrpSpPr/>
          <p:nvPr/>
        </p:nvGrpSpPr>
        <p:grpSpPr>
          <a:xfrm>
            <a:off x="3275856" y="2492896"/>
            <a:ext cx="2259124" cy="457200"/>
            <a:chOff x="5076056" y="2590056"/>
            <a:chExt cx="2259124" cy="457200"/>
          </a:xfrm>
        </p:grpSpPr>
        <p:sp>
          <p:nvSpPr>
            <p:cNvPr id="8" name="Rectangle 7"/>
            <p:cNvSpPr/>
            <p:nvPr/>
          </p:nvSpPr>
          <p:spPr bwMode="auto">
            <a:xfrm>
              <a:off x="6192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573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954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76056" y="2615027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</a:rPr>
                <a:t>linia</a:t>
              </a:r>
              <a:r>
                <a:rPr lang="en-US" dirty="0">
                  <a:solidFill>
                    <a:srgbClr val="000000"/>
                  </a:solidFill>
                </a:rPr>
                <a:t> </a:t>
              </a:r>
              <a:r>
                <a:rPr lang="en-US" i="1" dirty="0">
                  <a:solidFill>
                    <a:srgbClr val="000000"/>
                  </a:solidFill>
                </a:rPr>
                <a:t>i-1</a:t>
              </a:r>
            </a:p>
          </p:txBody>
        </p:sp>
      </p:grpSp>
      <p:sp>
        <p:nvSpPr>
          <p:cNvPr id="4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</a:rPr>
              <a:t>Algoritmul</a:t>
            </a:r>
            <a:endParaRPr lang="en-US" sz="3800" kern="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5976" y="255561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0000"/>
                </a:solidFill>
              </a:rPr>
              <a:t>j-1</a:t>
            </a:r>
          </a:p>
        </p:txBody>
      </p:sp>
      <p:grpSp>
        <p:nvGrpSpPr>
          <p:cNvPr id="3" name="Group 27"/>
          <p:cNvGrpSpPr/>
          <p:nvPr/>
        </p:nvGrpSpPr>
        <p:grpSpPr>
          <a:xfrm>
            <a:off x="3275856" y="2946648"/>
            <a:ext cx="2376264" cy="457200"/>
            <a:chOff x="5076056" y="3043808"/>
            <a:chExt cx="2376264" cy="457200"/>
          </a:xfrm>
        </p:grpSpPr>
        <p:grpSp>
          <p:nvGrpSpPr>
            <p:cNvPr id="6" name="Group 26"/>
            <p:cNvGrpSpPr/>
            <p:nvPr/>
          </p:nvGrpSpPr>
          <p:grpSpPr>
            <a:xfrm>
              <a:off x="6573180" y="3043808"/>
              <a:ext cx="879140" cy="457200"/>
              <a:chOff x="6573180" y="3043808"/>
              <a:chExt cx="879140" cy="457200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6573180" y="3043808"/>
                <a:ext cx="381000" cy="4572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660232" y="304707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j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076056" y="3058108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</a:rPr>
                <a:t>linia</a:t>
              </a:r>
              <a:r>
                <a:rPr lang="en-US" dirty="0">
                  <a:solidFill>
                    <a:srgbClr val="000000"/>
                  </a:solidFill>
                </a:rPr>
                <a:t> </a:t>
              </a:r>
              <a:r>
                <a:rPr lang="en-US" i="1" dirty="0" err="1">
                  <a:solidFill>
                    <a:srgbClr val="000000"/>
                  </a:solidFill>
                </a:rPr>
                <a:t>i</a:t>
              </a:r>
              <a:endParaRPr lang="en-US" i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29"/>
          <p:cNvGrpSpPr/>
          <p:nvPr/>
        </p:nvGrpSpPr>
        <p:grpSpPr>
          <a:xfrm>
            <a:off x="5153981" y="2492896"/>
            <a:ext cx="3990020" cy="2124236"/>
            <a:chOff x="2345669" y="2816932"/>
            <a:chExt cx="3990020" cy="2124236"/>
          </a:xfrm>
        </p:grpSpPr>
        <p:pic>
          <p:nvPicPr>
            <p:cNvPr id="4802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9852" y="2816932"/>
              <a:ext cx="2268253" cy="1518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2345669" y="4294837"/>
              <a:ext cx="3990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err="1">
                  <a:solidFill>
                    <a:srgbClr val="000000"/>
                  </a:solidFill>
                </a:rPr>
                <a:t>Matricea</a:t>
              </a:r>
              <a:r>
                <a:rPr lang="en-US" b="1" dirty="0">
                  <a:solidFill>
                    <a:srgbClr val="000000"/>
                  </a:solidFill>
                </a:rPr>
                <a:t> M de </a:t>
              </a:r>
              <a:r>
                <a:rPr lang="en-US" b="1" dirty="0" err="1">
                  <a:solidFill>
                    <a:srgbClr val="000000"/>
                  </a:solidFill>
                </a:rPr>
                <a:t>costuri</a:t>
              </a:r>
              <a:r>
                <a:rPr lang="en-US" b="1" dirty="0">
                  <a:solidFill>
                    <a:srgbClr val="000000"/>
                  </a:solidFill>
                </a:rPr>
                <a:t>  ale </a:t>
              </a:r>
              <a:r>
                <a:rPr lang="en-US" b="1" dirty="0" err="1">
                  <a:solidFill>
                    <a:srgbClr val="000000"/>
                  </a:solidFill>
                </a:rPr>
                <a:t>drumurilor</a:t>
              </a:r>
              <a:r>
                <a:rPr lang="en-US" b="1" dirty="0">
                  <a:solidFill>
                    <a:srgbClr val="000000"/>
                  </a:solidFill>
                </a:rPr>
                <a:t> 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</a:rPr>
                <a:t>(</a:t>
              </a:r>
              <a:r>
                <a:rPr lang="en-US" b="1" dirty="0" err="1">
                  <a:solidFill>
                    <a:srgbClr val="000000"/>
                  </a:solidFill>
                </a:rPr>
                <a:t>aici</a:t>
              </a:r>
              <a:r>
                <a:rPr lang="en-US" b="1" dirty="0">
                  <a:solidFill>
                    <a:srgbClr val="000000"/>
                  </a:solidFill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</a:rPr>
                <a:t>pentru</a:t>
              </a:r>
              <a:r>
                <a:rPr lang="en-US" b="1" dirty="0">
                  <a:solidFill>
                    <a:srgbClr val="000000"/>
                  </a:solidFill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</a:rPr>
                <a:t>drumuri</a:t>
              </a:r>
              <a:r>
                <a:rPr lang="en-US" b="1" dirty="0">
                  <a:solidFill>
                    <a:srgbClr val="000000"/>
                  </a:solidFill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</a:rPr>
                <a:t>verticale</a:t>
              </a:r>
              <a:r>
                <a:rPr lang="en-US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3" name="Group 41"/>
          <p:cNvGrpSpPr/>
          <p:nvPr/>
        </p:nvGrpSpPr>
        <p:grpSpPr>
          <a:xfrm>
            <a:off x="297876" y="2528900"/>
            <a:ext cx="2977980" cy="1809492"/>
            <a:chOff x="225868" y="2528900"/>
            <a:chExt cx="2977980" cy="1809492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3568" y="2528900"/>
              <a:ext cx="2265928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225868" y="3969060"/>
              <a:ext cx="2977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err="1">
                  <a:solidFill>
                    <a:srgbClr val="000000"/>
                  </a:solidFill>
                </a:rPr>
                <a:t>Magnitudinea</a:t>
              </a:r>
              <a:r>
                <a:rPr lang="en-US" b="1" dirty="0">
                  <a:solidFill>
                    <a:srgbClr val="000000"/>
                  </a:solidFill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</a:rPr>
                <a:t>gradientului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860032" y="255561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12060" y="25649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0000"/>
                </a:solidFill>
              </a:rPr>
              <a:t>j+1</a:t>
            </a:r>
          </a:p>
        </p:txBody>
      </p:sp>
      <p:grpSp>
        <p:nvGrpSpPr>
          <p:cNvPr id="14" name="Group 42"/>
          <p:cNvGrpSpPr/>
          <p:nvPr/>
        </p:nvGrpSpPr>
        <p:grpSpPr>
          <a:xfrm>
            <a:off x="755576" y="2528900"/>
            <a:ext cx="217168" cy="72008"/>
            <a:chOff x="683568" y="2528900"/>
            <a:chExt cx="217168" cy="72008"/>
          </a:xfrm>
        </p:grpSpPr>
        <p:sp>
          <p:nvSpPr>
            <p:cNvPr id="31" name="Rectangle 30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 bwMode="auto">
          <a:xfrm>
            <a:off x="827584" y="2600908"/>
            <a:ext cx="73152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7" name="Shape 36"/>
          <p:cNvCxnSpPr>
            <a:stCxn id="11" idx="2"/>
            <a:endCxn id="34" idx="3"/>
          </p:cNvCxnSpPr>
          <p:nvPr/>
        </p:nvCxnSpPr>
        <p:spPr bwMode="auto">
          <a:xfrm rot="5400000" flipH="1">
            <a:off x="2548640" y="989008"/>
            <a:ext cx="766936" cy="4062744"/>
          </a:xfrm>
          <a:prstGeom prst="curvedConnector4">
            <a:avLst>
              <a:gd name="adj1" fmla="val -29807"/>
              <a:gd name="adj2" fmla="val 52344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Rectangle 43"/>
          <p:cNvSpPr/>
          <p:nvPr/>
        </p:nvSpPr>
        <p:spPr bwMode="auto">
          <a:xfrm>
            <a:off x="6048164" y="2492896"/>
            <a:ext cx="2268252" cy="15121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084168" y="2528900"/>
            <a:ext cx="73152" cy="72008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9" name="Shape 38"/>
          <p:cNvCxnSpPr>
            <a:stCxn id="11" idx="2"/>
            <a:endCxn id="40" idx="2"/>
          </p:cNvCxnSpPr>
          <p:nvPr/>
        </p:nvCxnSpPr>
        <p:spPr bwMode="auto">
          <a:xfrm rot="5400000" flipH="1" flipV="1">
            <a:off x="5140642" y="2423746"/>
            <a:ext cx="802940" cy="1157264"/>
          </a:xfrm>
          <a:prstGeom prst="curvedConnector3">
            <a:avLst>
              <a:gd name="adj1" fmla="val -28470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48164" y="2492896"/>
            <a:ext cx="2268251" cy="151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44"/>
          <p:cNvSpPr/>
          <p:nvPr/>
        </p:nvSpPr>
        <p:spPr bwMode="auto">
          <a:xfrm>
            <a:off x="6696236" y="3933056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5" name="Group 46"/>
          <p:cNvGrpSpPr/>
          <p:nvPr/>
        </p:nvGrpSpPr>
        <p:grpSpPr>
          <a:xfrm>
            <a:off x="6624228" y="3861048"/>
            <a:ext cx="217168" cy="72008"/>
            <a:chOff x="683568" y="2528900"/>
            <a:chExt cx="217168" cy="72008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51"/>
          <p:cNvGrpSpPr/>
          <p:nvPr/>
        </p:nvGrpSpPr>
        <p:grpSpPr>
          <a:xfrm>
            <a:off x="6551076" y="3789040"/>
            <a:ext cx="217168" cy="72008"/>
            <a:chOff x="683568" y="2528900"/>
            <a:chExt cx="217168" cy="72008"/>
          </a:xfrm>
        </p:grpSpPr>
        <p:sp>
          <p:nvSpPr>
            <p:cNvPr id="53" name="Rectangle 52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55"/>
          <p:cNvGrpSpPr/>
          <p:nvPr/>
        </p:nvGrpSpPr>
        <p:grpSpPr>
          <a:xfrm>
            <a:off x="6552220" y="3717032"/>
            <a:ext cx="217168" cy="72008"/>
            <a:chOff x="683568" y="2528900"/>
            <a:chExt cx="217168" cy="72008"/>
          </a:xfrm>
        </p:grpSpPr>
        <p:sp>
          <p:nvSpPr>
            <p:cNvPr id="57" name="Rectangle 56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59"/>
          <p:cNvGrpSpPr/>
          <p:nvPr/>
        </p:nvGrpSpPr>
        <p:grpSpPr>
          <a:xfrm>
            <a:off x="6479068" y="3645024"/>
            <a:ext cx="217168" cy="72008"/>
            <a:chOff x="683568" y="2528900"/>
            <a:chExt cx="217168" cy="72008"/>
          </a:xfrm>
        </p:grpSpPr>
        <p:sp>
          <p:nvSpPr>
            <p:cNvPr id="61" name="Rectangle 60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 bwMode="auto">
          <a:xfrm>
            <a:off x="6623084" y="3861048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624228" y="3789040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6552220" y="3717032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6480212" y="3645024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6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933612"/>
            <a:ext cx="8422196" cy="2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6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26" grpId="0"/>
      <p:bldP spid="34" grpId="0" animBg="1"/>
      <p:bldP spid="44" grpId="0" animBg="1"/>
      <p:bldP spid="44" grpId="1" animBg="1"/>
      <p:bldP spid="40" grpId="0" animBg="1"/>
      <p:bldP spid="45" grpId="0" animBg="1"/>
      <p:bldP spid="64" grpId="0" animBg="1"/>
      <p:bldP spid="65" grpId="0" animBg="1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E6573EBEF95419FE5CDD911A166BF" ma:contentTypeVersion="6" ma:contentTypeDescription="Create a new document." ma:contentTypeScope="" ma:versionID="0c848eb3e31d1d8c27a8b10c0232264e">
  <xsd:schema xmlns:xsd="http://www.w3.org/2001/XMLSchema" xmlns:xs="http://www.w3.org/2001/XMLSchema" xmlns:p="http://schemas.microsoft.com/office/2006/metadata/properties" xmlns:ns2="d06dbadc-5ebd-4821-b299-ce6b9eaad42b" targetNamespace="http://schemas.microsoft.com/office/2006/metadata/properties" ma:root="true" ma:fieldsID="fa77171c943155fee8fb49b8796e9b91" ns2:_="">
    <xsd:import namespace="d06dbadc-5ebd-4821-b299-ce6b9eaad4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dbadc-5ebd-4821-b299-ce6b9eaad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FDA4F2-FF9E-48D4-A080-889E493107FB}"/>
</file>

<file path=customXml/itemProps2.xml><?xml version="1.0" encoding="utf-8"?>
<ds:datastoreItem xmlns:ds="http://schemas.openxmlformats.org/officeDocument/2006/customXml" ds:itemID="{49678E59-272C-4429-86DA-8A158753A456}"/>
</file>

<file path=customXml/itemProps3.xml><?xml version="1.0" encoding="utf-8"?>
<ds:datastoreItem xmlns:ds="http://schemas.openxmlformats.org/officeDocument/2006/customXml" ds:itemID="{EC2F4D13-FDE2-49C0-95E9-3A46CC00CD8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15636</TotalTime>
  <Words>599</Words>
  <Application>Microsoft Office PowerPoint</Application>
  <PresentationFormat>On-screen Show (4:3)</PresentationFormat>
  <Paragraphs>128</Paragraphs>
  <Slides>18</Slides>
  <Notes>16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Myriad Pro</vt:lpstr>
      <vt:lpstr>Wingdings</vt:lpstr>
      <vt:lpstr>fromPrest</vt:lpstr>
      <vt:lpstr>1_fromPrest</vt:lpstr>
      <vt:lpstr>2_fromPrest</vt:lpstr>
      <vt:lpstr>3_fromPrest</vt:lpstr>
      <vt:lpstr>Office Theme</vt:lpstr>
      <vt:lpstr>Equation</vt:lpstr>
      <vt:lpstr>Tema 2: Redimensionarea imaginilor cu păstrarea conținutului</vt:lpstr>
      <vt:lpstr>Redimensionarea imaginilor  cu păstrarea conținutului</vt:lpstr>
      <vt:lpstr>Redimensionarea imaginilor  cu păstrarea conținutului</vt:lpstr>
      <vt:lpstr>PowerPoint Presentation</vt:lpstr>
      <vt:lpstr>Ideea de bază</vt:lpstr>
      <vt:lpstr>Ideea de bază – eliminare de drumuri</vt:lpstr>
      <vt:lpstr>PowerPoint Presentation</vt:lpstr>
      <vt:lpstr>Cum identicăm drumul de cost minim?</vt:lpstr>
      <vt:lpstr>PowerPoint Presentation</vt:lpstr>
      <vt:lpstr>PowerPoint Presentation</vt:lpstr>
      <vt:lpstr>PowerPoint Presentation</vt:lpstr>
      <vt:lpstr>Exemplu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Eliminarea unei regiuni din imagine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lastModifiedBy>Bogdan Alexe</cp:lastModifiedBy>
  <cp:revision>256</cp:revision>
  <dcterms:created xsi:type="dcterms:W3CDTF">2014-09-11T11:15:46Z</dcterms:created>
  <dcterms:modified xsi:type="dcterms:W3CDTF">2020-11-11T08:17:34Z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0x010100F33E6573EBEF95419FE5CDD911A166BF</vt:lpwstr>
  </property>
</Properties>
</file>